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10691800" cx="7559675"/>
  <p:notesSz cx="6858000" cy="9144000"/>
  <p:embeddedFontLst>
    <p:embeddedFont>
      <p:font typeface="Open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3" roundtripDataSignature="AMtx7mhEDBZx3rJUq+KUqciyJ8zE1r/q/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bold.fntdata"/><Relationship Id="rId11" Type="http://schemas.openxmlformats.org/officeDocument/2006/relationships/slide" Target="slides/slide7.xml"/><Relationship Id="rId22" Type="http://schemas.openxmlformats.org/officeDocument/2006/relationships/font" Target="fonts/OpenSans-boldItalic.fntdata"/><Relationship Id="rId10" Type="http://schemas.openxmlformats.org/officeDocument/2006/relationships/slide" Target="slides/slide6.xml"/><Relationship Id="rId21" Type="http://schemas.openxmlformats.org/officeDocument/2006/relationships/font" Target="fonts/OpenSans-italic.fntdata"/><Relationship Id="rId13" Type="http://schemas.openxmlformats.org/officeDocument/2006/relationships/slide" Target="slides/slide9.xml"/><Relationship Id="rId12" Type="http://schemas.openxmlformats.org/officeDocument/2006/relationships/slide" Target="slides/slide8.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OpenSans-regular.fntdata"/><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520088" y="685800"/>
            <a:ext cx="1818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6" name="Google Shape;76;p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0: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1: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6" name="Google Shape;23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3" name="Google Shape;25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70" name="Google Shape;270;p14:notes"/>
          <p:cNvSpPr/>
          <p:nvPr>
            <p:ph idx="2" type="sldImg"/>
          </p:nvPr>
        </p:nvSpPr>
        <p:spPr>
          <a:xfrm>
            <a:off x="2217738" y="685800"/>
            <a:ext cx="2422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7" name="Google Shape;87;p2: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6" name="Google Shape;96;p3: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7" name="Google Shape;117;p4: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5: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6: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7: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8: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9:notes"/>
          <p:cNvSpPr/>
          <p:nvPr>
            <p:ph idx="2" type="sldImg"/>
          </p:nvPr>
        </p:nvSpPr>
        <p:spPr>
          <a:xfrm>
            <a:off x="2217738" y="685800"/>
            <a:ext cx="24225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1" name="Google Shape;19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6"/>
          <p:cNvSpPr txBox="1"/>
          <p:nvPr>
            <p:ph type="ctrTitle"/>
          </p:nvPr>
        </p:nvSpPr>
        <p:spPr>
          <a:xfrm>
            <a:off x="945000" y="1749826"/>
            <a:ext cx="5670000" cy="3722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6"/>
          <p:cNvSpPr txBox="1"/>
          <p:nvPr>
            <p:ph idx="1" type="subTitle"/>
          </p:nvPr>
        </p:nvSpPr>
        <p:spPr>
          <a:xfrm>
            <a:off x="945000" y="5615776"/>
            <a:ext cx="5670000" cy="25815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6"/>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6"/>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6"/>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8" name="Shape 68"/>
        <p:cNvGrpSpPr/>
        <p:nvPr/>
      </p:nvGrpSpPr>
      <p:grpSpPr>
        <a:xfrm>
          <a:off x="0" y="0"/>
          <a:ext cx="0" cy="0"/>
          <a:chOff x="0" y="0"/>
          <a:chExt cx="0" cy="0"/>
        </a:xfrm>
      </p:grpSpPr>
      <p:sp>
        <p:nvSpPr>
          <p:cNvPr id="69" name="Google Shape;69;p25"/>
          <p:cNvSpPr txBox="1"/>
          <p:nvPr>
            <p:ph type="title"/>
          </p:nvPr>
        </p:nvSpPr>
        <p:spPr>
          <a:xfrm rot="5400000">
            <a:off x="1694700" y="4284600"/>
            <a:ext cx="9060900" cy="1630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5"/>
          <p:cNvSpPr txBox="1"/>
          <p:nvPr>
            <p:ph idx="1" type="body"/>
          </p:nvPr>
        </p:nvSpPr>
        <p:spPr>
          <a:xfrm rot="5400000">
            <a:off x="-1612725" y="2701800"/>
            <a:ext cx="9060900" cy="479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17"/>
          <p:cNvSpPr txBox="1"/>
          <p:nvPr>
            <p:ph type="title"/>
          </p:nvPr>
        </p:nvSpPr>
        <p:spPr>
          <a:xfrm>
            <a:off x="515813" y="2665576"/>
            <a:ext cx="6520500" cy="4447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7"/>
          <p:cNvSpPr txBox="1"/>
          <p:nvPr>
            <p:ph idx="1" type="body"/>
          </p:nvPr>
        </p:nvSpPr>
        <p:spPr>
          <a:xfrm>
            <a:off x="515813" y="7155226"/>
            <a:ext cx="6520500" cy="233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0" name="Google Shape;20;p17"/>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7"/>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7"/>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3" name="Shape 23"/>
        <p:cNvGrpSpPr/>
        <p:nvPr/>
      </p:nvGrpSpPr>
      <p:grpSpPr>
        <a:xfrm>
          <a:off x="0" y="0"/>
          <a:ext cx="0" cy="0"/>
          <a:chOff x="0" y="0"/>
          <a:chExt cx="0" cy="0"/>
        </a:xfrm>
      </p:grpSpPr>
      <p:sp>
        <p:nvSpPr>
          <p:cNvPr id="24" name="Google Shape;24;p18"/>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8"/>
          <p:cNvSpPr txBox="1"/>
          <p:nvPr>
            <p:ph idx="1" type="body"/>
          </p:nvPr>
        </p:nvSpPr>
        <p:spPr>
          <a:xfrm>
            <a:off x="5197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 name="Google Shape;26;p18"/>
          <p:cNvSpPr txBox="1"/>
          <p:nvPr>
            <p:ph idx="2" type="body"/>
          </p:nvPr>
        </p:nvSpPr>
        <p:spPr>
          <a:xfrm>
            <a:off x="3827250" y="2846250"/>
            <a:ext cx="3213000" cy="6783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 name="Google Shape;27;p18"/>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8"/>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8"/>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0" name="Shape 30"/>
        <p:cNvGrpSpPr/>
        <p:nvPr/>
      </p:nvGrpSpPr>
      <p:grpSpPr>
        <a:xfrm>
          <a:off x="0" y="0"/>
          <a:ext cx="0" cy="0"/>
          <a:chOff x="0" y="0"/>
          <a:chExt cx="0" cy="0"/>
        </a:xfrm>
      </p:grpSpPr>
      <p:sp>
        <p:nvSpPr>
          <p:cNvPr id="31" name="Google Shape;31;p19"/>
          <p:cNvSpPr txBox="1"/>
          <p:nvPr>
            <p:ph type="title"/>
          </p:nvPr>
        </p:nvSpPr>
        <p:spPr>
          <a:xfrm>
            <a:off x="520735"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9"/>
          <p:cNvSpPr txBox="1"/>
          <p:nvPr>
            <p:ph idx="1" type="body"/>
          </p:nvPr>
        </p:nvSpPr>
        <p:spPr>
          <a:xfrm>
            <a:off x="520735" y="2621026"/>
            <a:ext cx="31983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3" name="Google Shape;33;p19"/>
          <p:cNvSpPr txBox="1"/>
          <p:nvPr>
            <p:ph idx="2" type="body"/>
          </p:nvPr>
        </p:nvSpPr>
        <p:spPr>
          <a:xfrm>
            <a:off x="520735" y="3905550"/>
            <a:ext cx="31983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 name="Google Shape;34;p19"/>
          <p:cNvSpPr txBox="1"/>
          <p:nvPr>
            <p:ph idx="3" type="body"/>
          </p:nvPr>
        </p:nvSpPr>
        <p:spPr>
          <a:xfrm>
            <a:off x="3827250" y="2621026"/>
            <a:ext cx="3213900" cy="12846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5" name="Google Shape;35;p19"/>
          <p:cNvSpPr txBox="1"/>
          <p:nvPr>
            <p:ph idx="4" type="body"/>
          </p:nvPr>
        </p:nvSpPr>
        <p:spPr>
          <a:xfrm>
            <a:off x="3827250" y="3905550"/>
            <a:ext cx="3213900" cy="5744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9"/>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19"/>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9"/>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9" name="Shape 39"/>
        <p:cNvGrpSpPr/>
        <p:nvPr/>
      </p:nvGrpSpPr>
      <p:grpSpPr>
        <a:xfrm>
          <a:off x="0" y="0"/>
          <a:ext cx="0" cy="0"/>
          <a:chOff x="0" y="0"/>
          <a:chExt cx="0" cy="0"/>
        </a:xfrm>
      </p:grpSpPr>
      <p:sp>
        <p:nvSpPr>
          <p:cNvPr id="40" name="Google Shape;40;p20"/>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20"/>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20"/>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0"/>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4" name="Shape 44"/>
        <p:cNvGrpSpPr/>
        <p:nvPr/>
      </p:nvGrpSpPr>
      <p:grpSpPr>
        <a:xfrm>
          <a:off x="0" y="0"/>
          <a:ext cx="0" cy="0"/>
          <a:chOff x="0" y="0"/>
          <a:chExt cx="0" cy="0"/>
        </a:xfrm>
      </p:grpSpPr>
      <p:sp>
        <p:nvSpPr>
          <p:cNvPr id="45" name="Google Shape;45;p21"/>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21"/>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1"/>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48" name="Shape 48"/>
        <p:cNvGrpSpPr/>
        <p:nvPr/>
      </p:nvGrpSpPr>
      <p:grpSpPr>
        <a:xfrm>
          <a:off x="0" y="0"/>
          <a:ext cx="0" cy="0"/>
          <a:chOff x="0" y="0"/>
          <a:chExt cx="0" cy="0"/>
        </a:xfrm>
      </p:grpSpPr>
      <p:sp>
        <p:nvSpPr>
          <p:cNvPr id="49" name="Google Shape;49;p22"/>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22"/>
          <p:cNvSpPr txBox="1"/>
          <p:nvPr>
            <p:ph idx="1" type="body"/>
          </p:nvPr>
        </p:nvSpPr>
        <p:spPr>
          <a:xfrm>
            <a:off x="3213985" y="1539450"/>
            <a:ext cx="3827100" cy="759810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1" name="Google Shape;51;p22"/>
          <p:cNvSpPr txBox="1"/>
          <p:nvPr>
            <p:ph idx="2"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2" name="Google Shape;52;p22"/>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2"/>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22"/>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5" name="Shape 55"/>
        <p:cNvGrpSpPr/>
        <p:nvPr/>
      </p:nvGrpSpPr>
      <p:grpSpPr>
        <a:xfrm>
          <a:off x="0" y="0"/>
          <a:ext cx="0" cy="0"/>
          <a:chOff x="0" y="0"/>
          <a:chExt cx="0" cy="0"/>
        </a:xfrm>
      </p:grpSpPr>
      <p:sp>
        <p:nvSpPr>
          <p:cNvPr id="56" name="Google Shape;56;p23"/>
          <p:cNvSpPr txBox="1"/>
          <p:nvPr>
            <p:ph type="title"/>
          </p:nvPr>
        </p:nvSpPr>
        <p:spPr>
          <a:xfrm>
            <a:off x="520735" y="712800"/>
            <a:ext cx="2438400" cy="2494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3"/>
          <p:cNvSpPr/>
          <p:nvPr>
            <p:ph idx="2" type="pic"/>
          </p:nvPr>
        </p:nvSpPr>
        <p:spPr>
          <a:xfrm>
            <a:off x="3213985" y="1539450"/>
            <a:ext cx="3827100" cy="7598100"/>
          </a:xfrm>
          <a:prstGeom prst="rect">
            <a:avLst/>
          </a:prstGeom>
          <a:noFill/>
          <a:ln>
            <a:noFill/>
          </a:ln>
        </p:spPr>
      </p:sp>
      <p:sp>
        <p:nvSpPr>
          <p:cNvPr id="58" name="Google Shape;58;p23"/>
          <p:cNvSpPr txBox="1"/>
          <p:nvPr>
            <p:ph idx="1" type="body"/>
          </p:nvPr>
        </p:nvSpPr>
        <p:spPr>
          <a:xfrm>
            <a:off x="520735" y="3207600"/>
            <a:ext cx="2438400" cy="5942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9" name="Google Shape;59;p23"/>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3"/>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3"/>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2" name="Shape 62"/>
        <p:cNvGrpSpPr/>
        <p:nvPr/>
      </p:nvGrpSpPr>
      <p:grpSpPr>
        <a:xfrm>
          <a:off x="0" y="0"/>
          <a:ext cx="0" cy="0"/>
          <a:chOff x="0" y="0"/>
          <a:chExt cx="0" cy="0"/>
        </a:xfrm>
      </p:grpSpPr>
      <p:sp>
        <p:nvSpPr>
          <p:cNvPr id="63" name="Google Shape;63;p24"/>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4"/>
          <p:cNvSpPr txBox="1"/>
          <p:nvPr>
            <p:ph idx="1" type="body"/>
          </p:nvPr>
        </p:nvSpPr>
        <p:spPr>
          <a:xfrm rot="5400000">
            <a:off x="388050" y="2977950"/>
            <a:ext cx="6783900" cy="6520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24"/>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4"/>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4"/>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5"/>
          <p:cNvSpPr txBox="1"/>
          <p:nvPr>
            <p:ph type="title"/>
          </p:nvPr>
        </p:nvSpPr>
        <p:spPr>
          <a:xfrm>
            <a:off x="519750" y="569250"/>
            <a:ext cx="6520500" cy="2066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5"/>
          <p:cNvSpPr txBox="1"/>
          <p:nvPr>
            <p:ph idx="1" type="body"/>
          </p:nvPr>
        </p:nvSpPr>
        <p:spPr>
          <a:xfrm>
            <a:off x="519750" y="2846250"/>
            <a:ext cx="6520500" cy="67839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5"/>
          <p:cNvSpPr txBox="1"/>
          <p:nvPr>
            <p:ph idx="10" type="dt"/>
          </p:nvPr>
        </p:nvSpPr>
        <p:spPr>
          <a:xfrm>
            <a:off x="519750" y="9909900"/>
            <a:ext cx="1701000" cy="56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5"/>
          <p:cNvSpPr txBox="1"/>
          <p:nvPr>
            <p:ph idx="11" type="ftr"/>
          </p:nvPr>
        </p:nvSpPr>
        <p:spPr>
          <a:xfrm>
            <a:off x="2504250" y="9909900"/>
            <a:ext cx="2551500" cy="569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5"/>
          <p:cNvSpPr txBox="1"/>
          <p:nvPr>
            <p:ph idx="12" type="sldNum"/>
          </p:nvPr>
        </p:nvSpPr>
        <p:spPr>
          <a:xfrm>
            <a:off x="5339250" y="9909900"/>
            <a:ext cx="1701000" cy="56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1.png"/><Relationship Id="rId6"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tinyurl.com/openedre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tinyurl.com/openedrec"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9.png"/><Relationship Id="rId11" Type="http://schemas.openxmlformats.org/officeDocument/2006/relationships/hyperlink" Target="https://creativecommons.org/licenses/by/4.0/" TargetMode="External"/><Relationship Id="rId10" Type="http://schemas.openxmlformats.org/officeDocument/2006/relationships/hyperlink" Target="https://sparceurope.org/what-we-do/open-education/europeannetwork-openeducation-librarians/" TargetMode="External"/><Relationship Id="rId12" Type="http://schemas.openxmlformats.org/officeDocument/2006/relationships/hyperlink" Target="https://creativecommons.org/licenses/by/4.0/" TargetMode="External"/><Relationship Id="rId9" Type="http://schemas.openxmlformats.org/officeDocument/2006/relationships/hyperlink" Target="https://sparceurope.org/" TargetMode="External"/><Relationship Id="rId5" Type="http://schemas.openxmlformats.org/officeDocument/2006/relationships/image" Target="../media/image8.png"/><Relationship Id="rId6" Type="http://schemas.openxmlformats.org/officeDocument/2006/relationships/image" Target="../media/image3.png"/><Relationship Id="rId7" Type="http://schemas.openxmlformats.org/officeDocument/2006/relationships/hyperlink" Target="https://zenodo.org/record/5906818" TargetMode="External"/><Relationship Id="rId8" Type="http://schemas.openxmlformats.org/officeDocument/2006/relationships/hyperlink" Target="https://sparceurop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record/5906818" TargetMode="External"/><Relationship Id="rId5" Type="http://schemas.openxmlformats.org/officeDocument/2006/relationships/hyperlink" Target="https://sparceurope.org/" TargetMode="External"/><Relationship Id="rId6" Type="http://schemas.openxmlformats.org/officeDocument/2006/relationships/hyperlink" Target="https://creativecommons.org/licenses/by/4.0/" TargetMode="External"/><Relationship Id="rId7" Type="http://schemas.openxmlformats.org/officeDocument/2006/relationships/image" Target="../media/image4.png"/><Relationship Id="rId8"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zenodo.org/record/5906818" TargetMode="External"/><Relationship Id="rId6" Type="http://schemas.openxmlformats.org/officeDocument/2006/relationships/hyperlink" Target="https://sparceurope.org/" TargetMode="External"/><Relationship Id="rId7" Type="http://schemas.openxmlformats.org/officeDocument/2006/relationships/hyperlink" Target="https://creativecommons.org/licenses/by/4.0/" TargetMode="External"/><Relationship Id="rId8" Type="http://schemas.openxmlformats.org/officeDocument/2006/relationships/hyperlink" Target="https://tinyurl.com/openedre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tinyurl.com/openedre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sdgs.un.org/goals/goal4" TargetMode="External"/><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hyperlink" Target="https://tinyurl.com/openedre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hyperlink" Target="https://tinyurl.com/openedrec" TargetMode="External"/><Relationship Id="rId5"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hyperlink" Target="https://tinyurl.com/openedrec" TargetMode="External"/><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hyperlink" Target="https://tinyurl.com/openedrec" TargetMode="External"/><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pic>
        <p:nvPicPr>
          <p:cNvPr id="78" name="Google Shape;78;p1"/>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79" name="Google Shape;79;p1"/>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GB" sz="6000" u="none" cap="none" strike="noStrike">
                <a:solidFill>
                  <a:schemeClr val="lt1"/>
                </a:solidFill>
                <a:latin typeface="Calibri"/>
                <a:ea typeface="Calibri"/>
                <a:cs typeface="Calibri"/>
                <a:sym typeface="Calibri"/>
              </a:rPr>
              <a:t>OER</a:t>
            </a:r>
            <a:br>
              <a:rPr b="1" i="0" lang="en-GB" sz="6000" u="none" cap="none" strike="noStrike">
                <a:solidFill>
                  <a:schemeClr val="lt1"/>
                </a:solidFill>
                <a:latin typeface="Calibri"/>
                <a:ea typeface="Calibri"/>
                <a:cs typeface="Calibri"/>
                <a:sym typeface="Calibri"/>
              </a:rPr>
            </a:br>
            <a:r>
              <a:rPr b="0" i="0" lang="en-GB"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80" name="Google Shape;80;p1"/>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GB" sz="4600" u="none" cap="none" strike="noStrike">
                <a:solidFill>
                  <a:srgbClr val="004993"/>
                </a:solidFill>
                <a:latin typeface="Open Sans"/>
                <a:ea typeface="Open Sans"/>
                <a:cs typeface="Open Sans"/>
                <a:sym typeface="Open Sans"/>
              </a:rPr>
              <a:t>AN ENOEL TOOLKIT </a:t>
            </a:r>
            <a:endParaRPr b="1" i="0" sz="4600" u="none" cap="none" strike="noStrike">
              <a:solidFill>
                <a:srgbClr val="004993"/>
              </a:solidFill>
              <a:latin typeface="Open Sans"/>
              <a:ea typeface="Open Sans"/>
              <a:cs typeface="Open Sans"/>
              <a:sym typeface="Open Sans"/>
            </a:endParaRPr>
          </a:p>
        </p:txBody>
      </p:sp>
      <p:sp>
        <p:nvSpPr>
          <p:cNvPr id="81" name="Google Shape;81;p1"/>
          <p:cNvSpPr txBox="1"/>
          <p:nvPr/>
        </p:nvSpPr>
        <p:spPr>
          <a:xfrm>
            <a:off x="569401" y="5853700"/>
            <a:ext cx="6418200" cy="985200"/>
          </a:xfrm>
          <a:prstGeom prst="rect">
            <a:avLst/>
          </a:prstGeom>
          <a:noFill/>
          <a:ln>
            <a:noFill/>
          </a:ln>
        </p:spPr>
        <p:txBody>
          <a:bodyPr anchorCtr="0" anchor="t" bIns="91525" lIns="91525" spcFirstLastPara="1" rIns="91525" wrap="square" tIns="91525">
            <a:spAutoFit/>
          </a:bodyPr>
          <a:lstStyle/>
          <a:p>
            <a:pPr indent="0" lvl="0" marL="0" marR="0" rtl="0" algn="ctr">
              <a:lnSpc>
                <a:spcPct val="100000"/>
              </a:lnSpc>
              <a:spcBef>
                <a:spcPts val="0"/>
              </a:spcBef>
              <a:spcAft>
                <a:spcPts val="0"/>
              </a:spcAft>
              <a:buClr>
                <a:srgbClr val="000000"/>
              </a:buClr>
              <a:buSzPts val="4600"/>
              <a:buFont typeface="Arial"/>
              <a:buNone/>
            </a:pPr>
            <a:r>
              <a:rPr b="1" i="0" lang="en-GB" sz="2600" u="none" cap="none" strike="noStrike">
                <a:solidFill>
                  <a:srgbClr val="004993"/>
                </a:solidFill>
                <a:latin typeface="Open Sans"/>
                <a:ea typeface="Open Sans"/>
                <a:cs typeface="Open Sans"/>
                <a:sym typeface="Open Sans"/>
              </a:rPr>
              <a:t>Use our templates to advocate </a:t>
            </a:r>
            <a:endParaRPr b="1" i="0" sz="2600" u="none" cap="none" strike="noStrike">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4600"/>
              <a:buFont typeface="Arial"/>
              <a:buNone/>
            </a:pPr>
            <a:r>
              <a:rPr b="1" i="0" lang="en-GB" sz="2600" u="none" cap="none" strike="noStrike">
                <a:solidFill>
                  <a:srgbClr val="004993"/>
                </a:solidFill>
                <a:latin typeface="Open Sans"/>
                <a:ea typeface="Open Sans"/>
                <a:cs typeface="Open Sans"/>
                <a:sym typeface="Open Sans"/>
              </a:rPr>
              <a:t>for Open Education</a:t>
            </a:r>
            <a:endParaRPr b="1" i="0" sz="2600" u="none" cap="none" strike="noStrike">
              <a:solidFill>
                <a:srgbClr val="004993"/>
              </a:solidFill>
              <a:latin typeface="Open Sans"/>
              <a:ea typeface="Open Sans"/>
              <a:cs typeface="Open Sans"/>
              <a:sym typeface="Open Sans"/>
            </a:endParaRPr>
          </a:p>
        </p:txBody>
      </p:sp>
      <p:pic>
        <p:nvPicPr>
          <p:cNvPr id="82" name="Google Shape;82;p1"/>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83" name="Google Shape;83;p1"/>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84" name="Google Shape;84;p1"/>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0"/>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0"/>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12" name="Google Shape;212;p10"/>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10"/>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4" name="Google Shape;214;p10"/>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15" name="Google Shape;215;p10"/>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16" name="Google Shape;216;p10"/>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17" name="Google Shape;217;p10"/>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18" name="Google Shape;218;p10"/>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19" name="Google Shape;219;p10"/>
          <p:cNvSpPr txBox="1"/>
          <p:nvPr/>
        </p:nvSpPr>
        <p:spPr>
          <a:xfrm>
            <a:off x="425125" y="4241650"/>
            <a:ext cx="5585100" cy="5763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GB" sz="1800" u="none" cap="none" strike="noStrike">
                <a:solidFill>
                  <a:srgbClr val="FFFFFF"/>
                </a:solidFill>
                <a:latin typeface="Open Sans"/>
                <a:ea typeface="Open Sans"/>
                <a:cs typeface="Open Sans"/>
                <a:sym typeface="Open Sans"/>
              </a:rPr>
              <a:t>Atvērtās izglītības ieguvumi </a:t>
            </a:r>
            <a:r>
              <a:rPr b="1" i="0" lang="en-GB" sz="1800" u="none" cap="none" strike="noStrike">
                <a:solidFill>
                  <a:srgbClr val="45BEDF"/>
                </a:solidFill>
                <a:latin typeface="Open Sans"/>
                <a:ea typeface="Open Sans"/>
                <a:cs typeface="Open Sans"/>
                <a:sym typeface="Open Sans"/>
              </a:rPr>
              <a:t>institūcijām</a:t>
            </a:r>
            <a:endParaRPr b="1" i="0" sz="2400" u="none" cap="none" strike="noStrike">
              <a:solidFill>
                <a:srgbClr val="FFDE59"/>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Open Sans"/>
                <a:ea typeface="Open Sans"/>
                <a:cs typeface="Open Sans"/>
                <a:sym typeface="Open Sans"/>
              </a:rPr>
              <a:t>Pārvirza resursus: </a:t>
            </a:r>
            <a:r>
              <a:rPr b="0" i="0" lang="en-GB" sz="1400" u="none" cap="none" strike="noStrike">
                <a:solidFill>
                  <a:schemeClr val="lt1"/>
                </a:solidFill>
                <a:latin typeface="Open Sans"/>
                <a:ea typeface="Open Sans"/>
                <a:cs typeface="Open Sans"/>
                <a:sym typeface="Open Sans"/>
              </a:rPr>
              <a:t>AIR ir pieejami tiešsaistē, par pieņemamu cenu vai par brīvu, drukātā formā, var glabāties mūžīgi, ir viegli aktualizējami. Resursi, kas citādi aizietu mācību literatūras iegādei, var tiks pārvirzīti tehnoloģijām, infrastruktūrai vai parādu samazināšanai.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Open Sans"/>
                <a:ea typeface="Open Sans"/>
                <a:cs typeface="Open Sans"/>
                <a:sym typeface="Open Sans"/>
              </a:rPr>
              <a:t>Atbalsta fakultāšu attīstību: </a:t>
            </a:r>
            <a:r>
              <a:rPr b="0" i="0" lang="en-GB" sz="1400" u="none" cap="none" strike="noStrike">
                <a:solidFill>
                  <a:schemeClr val="lt1"/>
                </a:solidFill>
                <a:latin typeface="Open Sans"/>
                <a:ea typeface="Open Sans"/>
                <a:cs typeface="Open Sans"/>
                <a:sym typeface="Open Sans"/>
              </a:rPr>
              <a:t>tiek izkopta AIR lietošana, paplašināta piekļuve, vienaudžu (peer-to-peer) mācīšanās starp dažādu institūciju un to fakultāšu dalībniekiem, tāpat kā tiek izkopta mācību materiālu kvalitāte.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Open Sans"/>
                <a:ea typeface="Open Sans"/>
                <a:cs typeface="Open Sans"/>
                <a:sym typeface="Open Sans"/>
              </a:rPr>
              <a:t>Jēgpilni izmantoti publiskie ieguldījumi: </a:t>
            </a:r>
            <a:r>
              <a:rPr b="0" i="0" lang="en-GB" sz="1400" u="none" cap="none" strike="noStrike">
                <a:solidFill>
                  <a:schemeClr val="lt1"/>
                </a:solidFill>
                <a:latin typeface="Open Sans"/>
                <a:ea typeface="Open Sans"/>
                <a:cs typeface="Open Sans"/>
                <a:sym typeface="Open Sans"/>
              </a:rPr>
              <a:t>resursi, kas nāk no publiskā finansējuma, tiek lietoti, lai radītu publiskas zināšanas, kā arī ar tiem dalās krustu šķērsu starp institūcijām ar pazeminātām papildus izmaksām.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chemeClr val="lt1"/>
                </a:solidFill>
                <a:latin typeface="Open Sans"/>
                <a:ea typeface="Open Sans"/>
                <a:cs typeface="Open Sans"/>
                <a:sym typeface="Open Sans"/>
              </a:rPr>
              <a:t>Atbalsta pašreklāmu:</a:t>
            </a:r>
            <a:r>
              <a:rPr b="0" i="0" lang="en-GB" sz="1400" u="none" cap="none" strike="noStrike">
                <a:solidFill>
                  <a:schemeClr val="lt1"/>
                </a:solidFill>
                <a:latin typeface="Open Sans"/>
                <a:ea typeface="Open Sans"/>
                <a:cs typeface="Open Sans"/>
                <a:sym typeface="Open Sans"/>
              </a:rPr>
              <a:t> institūcijas publiskais tēls var daudz iegūt no tās AIR, ar kuriem tā dalās un kurus izmanto, kvalitātes.</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chemeClr val="lt1"/>
                </a:solidFill>
                <a:latin typeface="Open Sans"/>
                <a:ea typeface="Open Sans"/>
                <a:cs typeface="Open Sans"/>
                <a:sym typeface="Open Sans"/>
              </a:rPr>
              <a:t>Atbalsta starptautisku sadarbību: </a:t>
            </a:r>
            <a:r>
              <a:rPr b="0" i="0" lang="en-GB" sz="1400" u="none" cap="none" strike="noStrike">
                <a:solidFill>
                  <a:schemeClr val="lt1"/>
                </a:solidFill>
                <a:latin typeface="Open Sans"/>
                <a:ea typeface="Open Sans"/>
                <a:cs typeface="Open Sans"/>
                <a:sym typeface="Open Sans"/>
              </a:rPr>
              <a:t>darbs ar AIR palielina institūcijas redzamību, ceļ tās reputāciju starptautiskā līmenī caur aktīvu sadarbību ar citām institūcijām pasaulē.</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1"/>
          <p:cNvSpPr/>
          <p:nvPr/>
        </p:nvSpPr>
        <p:spPr>
          <a:xfrm>
            <a:off x="182250" y="180975"/>
            <a:ext cx="7228200" cy="37188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11"/>
          <p:cNvSpPr/>
          <p:nvPr/>
        </p:nvSpPr>
        <p:spPr>
          <a:xfrm>
            <a:off x="182250" y="3899650"/>
            <a:ext cx="5904300" cy="5794200"/>
          </a:xfrm>
          <a:prstGeom prst="rect">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26" name="Google Shape;226;p11"/>
          <p:cNvSpPr/>
          <p:nvPr/>
        </p:nvSpPr>
        <p:spPr>
          <a:xfrm>
            <a:off x="2396100" y="2695500"/>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11"/>
          <p:cNvSpPr/>
          <p:nvPr/>
        </p:nvSpPr>
        <p:spPr>
          <a:xfrm>
            <a:off x="4642650" y="5612513"/>
            <a:ext cx="2767800" cy="2672400"/>
          </a:xfrm>
          <a:prstGeom prst="ellipse">
            <a:avLst/>
          </a:prstGeom>
          <a:solidFill>
            <a:srgbClr val="0049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8" name="Google Shape;228;p11"/>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229" name="Google Shape;229;p11"/>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230" name="Google Shape;230;p11"/>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31" name="Google Shape;231;p11"/>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32" name="Google Shape;232;p11"/>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233" name="Google Shape;233;p11"/>
          <p:cNvSpPr txBox="1"/>
          <p:nvPr/>
        </p:nvSpPr>
        <p:spPr>
          <a:xfrm>
            <a:off x="501325" y="5044425"/>
            <a:ext cx="5122800" cy="4264214"/>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800"/>
              <a:buFont typeface="Arial"/>
              <a:buNone/>
            </a:pPr>
            <a:r>
              <a:rPr b="1" i="0" lang="en-GB" sz="1800" u="none" cap="none" strike="noStrike">
                <a:solidFill>
                  <a:srgbClr val="FFFFFF"/>
                </a:solidFill>
                <a:latin typeface="Open Sans"/>
                <a:ea typeface="Open Sans"/>
                <a:cs typeface="Open Sans"/>
                <a:sym typeface="Open Sans"/>
              </a:rPr>
              <a:t>Atvērtās izglītības ieguvumi </a:t>
            </a:r>
            <a:r>
              <a:rPr b="1" i="0" lang="en-GB" sz="1800" u="none" cap="none" strike="noStrike">
                <a:solidFill>
                  <a:srgbClr val="45BEDF"/>
                </a:solidFill>
                <a:latin typeface="Open Sans"/>
                <a:ea typeface="Open Sans"/>
                <a:cs typeface="Open Sans"/>
                <a:sym typeface="Open Sans"/>
              </a:rPr>
              <a:t>institūcijām</a:t>
            </a:r>
            <a:endParaRPr b="1" i="0" sz="2400" u="none" cap="none" strike="noStrike">
              <a:solidFill>
                <a:srgbClr val="FFDE59"/>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600" u="none" cap="none" strike="noStrike">
                <a:solidFill>
                  <a:schemeClr val="lt1"/>
                </a:solidFill>
                <a:latin typeface="Open Sans"/>
                <a:ea typeface="Open Sans"/>
                <a:cs typeface="Open Sans"/>
                <a:sym typeface="Open Sans"/>
              </a:rPr>
              <a:t>Veicina nodarbinātību:  </a:t>
            </a:r>
            <a:r>
              <a:rPr b="0" i="0" lang="en-GB" sz="1600" u="none" cap="none" strike="noStrike">
                <a:solidFill>
                  <a:schemeClr val="lt1"/>
                </a:solidFill>
                <a:latin typeface="Open Sans"/>
                <a:ea typeface="Open Sans"/>
                <a:cs typeface="Open Sans"/>
                <a:sym typeface="Open Sans"/>
              </a:rPr>
              <a:t>AIR lietošana palielina iesaisti augstākajā izglītībā, paplašinot piekļuvi netipiskiem izglītojamajiem, kas izdara izvēles, balstoties uz piedāvāto izglītības materiālu kvalitāti.</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1" i="0" sz="1600" u="none" cap="none" strike="noStrike">
              <a:solidFill>
                <a:schemeClr val="lt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rPr b="1" i="0" lang="en-GB" sz="1600" u="none" cap="none" strike="noStrike">
                <a:solidFill>
                  <a:schemeClr val="lt1"/>
                </a:solidFill>
                <a:latin typeface="Open Sans"/>
                <a:ea typeface="Open Sans"/>
                <a:cs typeface="Open Sans"/>
                <a:sym typeface="Open Sans"/>
              </a:rPr>
              <a:t>Veicina absolventu piesaisti: </a:t>
            </a:r>
            <a:r>
              <a:rPr b="0" i="0" lang="en-GB" sz="1600" u="none" cap="none" strike="noStrike">
                <a:solidFill>
                  <a:schemeClr val="lt1"/>
                </a:solidFill>
                <a:latin typeface="Open Sans"/>
                <a:ea typeface="Open Sans"/>
                <a:cs typeface="Open Sans"/>
                <a:sym typeface="Open Sans"/>
              </a:rPr>
              <a:t>kvalitatīvu AIR piedāvāšana absolventiem palīdz institūcijām saglābāt aktīvu saikni ar viņiem.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chemeClr val="dk1"/>
              </a:buClr>
              <a:buSzPts val="1100"/>
              <a:buFont typeface="Arial"/>
              <a:buNone/>
            </a:pPr>
            <a:r>
              <a:t/>
            </a:r>
            <a:endParaRPr b="1" i="0" sz="1500" u="none" cap="none" strike="noStrike">
              <a:solidFill>
                <a:srgbClr val="FFDE59"/>
              </a:solidFill>
              <a:latin typeface="Open Sans"/>
              <a:ea typeface="Open Sans"/>
              <a:cs typeface="Open Sans"/>
              <a:sym typeface="Open Sans"/>
            </a:endParaRPr>
          </a:p>
          <a:p>
            <a:pPr indent="0" lvl="0" marL="0" marR="0" rtl="0" algn="l">
              <a:lnSpc>
                <a:spcPct val="100000"/>
              </a:lnSpc>
              <a:spcBef>
                <a:spcPts val="1200"/>
              </a:spcBef>
              <a:spcAft>
                <a:spcPts val="0"/>
              </a:spcAft>
              <a:buClr>
                <a:schemeClr val="dk1"/>
              </a:buClr>
              <a:buSzPts val="1100"/>
              <a:buFont typeface="Arial"/>
              <a:buNone/>
            </a:pPr>
            <a:r>
              <a:t/>
            </a:r>
            <a:endParaRPr b="1" i="0" sz="1400" u="none" cap="none" strike="noStrike">
              <a:solidFill>
                <a:schemeClr val="lt1"/>
              </a:solidFill>
              <a:latin typeface="Open Sans"/>
              <a:ea typeface="Open Sans"/>
              <a:cs typeface="Open Sans"/>
              <a:sym typeface="Open Sans"/>
            </a:endParaRPr>
          </a:p>
          <a:p>
            <a:pPr indent="0" lvl="0" marL="0" marR="0" rtl="0" algn="l">
              <a:lnSpc>
                <a:spcPct val="115000"/>
              </a:lnSpc>
              <a:spcBef>
                <a:spcPts val="1200"/>
              </a:spcBef>
              <a:spcAft>
                <a:spcPts val="1200"/>
              </a:spcAft>
              <a:buClr>
                <a:srgbClr val="000000"/>
              </a:buClr>
              <a:buSzPts val="1500"/>
              <a:buFont typeface="Arial"/>
              <a:buNone/>
            </a:pPr>
            <a:r>
              <a:t/>
            </a:r>
            <a:endParaRPr b="1" i="0" sz="1500" u="none" cap="none" strike="noStrike">
              <a:solidFill>
                <a:schemeClr val="lt1"/>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12"/>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12"/>
          <p:cNvSpPr/>
          <p:nvPr/>
        </p:nvSpPr>
        <p:spPr>
          <a:xfrm>
            <a:off x="1335525" y="3899650"/>
            <a:ext cx="60750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40" name="Google Shape;240;p12"/>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1" name="Google Shape;241;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2" name="Google Shape;242;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3" name="Google Shape;243;p12"/>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44" name="Google Shape;244;p12"/>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45" name="Google Shape;245;p12"/>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46" name="Google Shape;246;p12"/>
          <p:cNvSpPr txBox="1"/>
          <p:nvPr/>
        </p:nvSpPr>
        <p:spPr>
          <a:xfrm>
            <a:off x="1610400" y="4065975"/>
            <a:ext cx="5375100" cy="766333"/>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GB" sz="2100" u="none" cap="none" strike="noStrike">
                <a:solidFill>
                  <a:srgbClr val="34C3E0"/>
                </a:solidFill>
                <a:latin typeface="Open Sans"/>
                <a:ea typeface="Open Sans"/>
                <a:cs typeface="Open Sans"/>
                <a:sym typeface="Open Sans"/>
              </a:rPr>
              <a:t>Atvērtās izglītības ieguvumi </a:t>
            </a:r>
            <a:r>
              <a:rPr b="1" i="0" lang="en-GB" sz="2100" u="none" cap="none" strike="noStrike">
                <a:solidFill>
                  <a:srgbClr val="004993"/>
                </a:solidFill>
                <a:latin typeface="Open Sans"/>
                <a:ea typeface="Open Sans"/>
                <a:cs typeface="Open Sans"/>
                <a:sym typeface="Open Sans"/>
              </a:rPr>
              <a:t>visiem</a:t>
            </a:r>
            <a:endParaRPr b="1"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2100" u="none" cap="none" strike="noStrike">
              <a:solidFill>
                <a:srgbClr val="004993"/>
              </a:solidFill>
              <a:latin typeface="Open Sans"/>
              <a:ea typeface="Open Sans"/>
              <a:cs typeface="Open Sans"/>
              <a:sym typeface="Open Sans"/>
            </a:endParaRPr>
          </a:p>
        </p:txBody>
      </p:sp>
      <p:sp>
        <p:nvSpPr>
          <p:cNvPr id="247" name="Google Shape;247;p12"/>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48" name="Google Shape;248;p12"/>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GB" sz="1200" u="none" cap="none" strike="noStrike">
                <a:solidFill>
                  <a:srgbClr val="34C3E0"/>
                </a:solidFill>
                <a:latin typeface="Open Sans"/>
                <a:ea typeface="Open Sans"/>
                <a:cs typeface="Open Sans"/>
                <a:sym typeface="Open Sans"/>
              </a:rPr>
              <a:t>From UNESCO Recommendation on Open Educational Resources</a:t>
            </a:r>
            <a:br>
              <a:rPr b="1" i="0" lang="en-GB" sz="1200" u="none" cap="none" strike="noStrike">
                <a:solidFill>
                  <a:srgbClr val="34C3E0"/>
                </a:solidFill>
                <a:latin typeface="Open Sans"/>
                <a:ea typeface="Open Sans"/>
                <a:cs typeface="Open Sans"/>
                <a:sym typeface="Open Sans"/>
              </a:rPr>
            </a:b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49" name="Google Shape;249;p12"/>
          <p:cNvSpPr/>
          <p:nvPr/>
        </p:nvSpPr>
        <p:spPr>
          <a:xfrm>
            <a:off x="-1410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12"/>
          <p:cNvSpPr txBox="1"/>
          <p:nvPr/>
        </p:nvSpPr>
        <p:spPr>
          <a:xfrm>
            <a:off x="2757200" y="4369000"/>
            <a:ext cx="4620600" cy="538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Atbloķē informāciju: </a:t>
            </a:r>
            <a:r>
              <a:rPr b="0" i="0" lang="en-GB" sz="1300" u="none" cap="none" strike="noStrike">
                <a:solidFill>
                  <a:srgbClr val="004993"/>
                </a:solidFill>
                <a:latin typeface="Open Sans"/>
                <a:ea typeface="Open Sans"/>
                <a:cs typeface="Open Sans"/>
                <a:sym typeface="Open Sans"/>
              </a:rPr>
              <a:t>dalīties ar zināšanām var daudz plašāk, ar licenču palīdzību </a:t>
            </a:r>
            <a:r>
              <a:rPr b="0" i="1" lang="en-GB" sz="1300" u="none" cap="none" strike="noStrike">
                <a:solidFill>
                  <a:srgbClr val="004993"/>
                </a:solidFill>
                <a:latin typeface="Open Sans"/>
                <a:ea typeface="Open Sans"/>
                <a:cs typeface="Open Sans"/>
                <a:sym typeface="Open Sans"/>
              </a:rPr>
              <a:t>atslēdzot</a:t>
            </a:r>
            <a:r>
              <a:rPr b="0" i="0" lang="en-GB" sz="1300" u="none" cap="none" strike="noStrike">
                <a:solidFill>
                  <a:srgbClr val="004993"/>
                </a:solidFill>
                <a:latin typeface="Open Sans"/>
                <a:ea typeface="Open Sans"/>
                <a:cs typeface="Open Sans"/>
                <a:sym typeface="Open Sans"/>
              </a:rPr>
              <a:t>  izglītības resursus (padarot tos pieejamus ikvienam, kas ir ieinteresēts).</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Zināšanu pārnese: </a:t>
            </a:r>
            <a:r>
              <a:rPr b="0" i="0" lang="en-GB" sz="1300" u="none" cap="none" strike="noStrike">
                <a:solidFill>
                  <a:srgbClr val="004993"/>
                </a:solidFill>
                <a:latin typeface="Open Sans"/>
                <a:ea typeface="Open Sans"/>
                <a:cs typeface="Open Sans"/>
                <a:sym typeface="Open Sans"/>
              </a:rPr>
              <a:t>izglītības resursi, kas radīti no nodokļu naudas palīdzību, ir publiski pieejami, vairākkārt lietojami un ar tiem var dalīties.</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Notiek mācīšanās visa mūža garumā: </a:t>
            </a:r>
            <a:r>
              <a:rPr b="0" i="0" lang="en-GB" sz="1300" u="none" cap="none" strike="noStrike">
                <a:solidFill>
                  <a:srgbClr val="004993"/>
                </a:solidFill>
                <a:latin typeface="Open Sans"/>
                <a:ea typeface="Open Sans"/>
                <a:cs typeface="Open Sans"/>
                <a:sym typeface="Open Sans"/>
              </a:rPr>
              <a:t>ikviens var finansiāli atļauties būt informēts par aktuālo un īstenot mūžizglītību, tiek mazināta plaisa starp formālām, neformālām un informālām atvērtajām iespējām.</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Veicina vienlīdzību: </a:t>
            </a:r>
            <a:r>
              <a:rPr b="0" i="0" lang="en-GB" sz="1300" u="none" cap="none" strike="noStrike">
                <a:solidFill>
                  <a:srgbClr val="004993"/>
                </a:solidFill>
                <a:latin typeface="Open Sans"/>
                <a:ea typeface="Open Sans"/>
                <a:cs typeface="Open Sans"/>
                <a:sym typeface="Open Sans"/>
              </a:rPr>
              <a:t>par brīvu tiešsaistē pieejami resursi padara vienādas kvalitātes zināšanu nodrošināšanu visiem, neatkarīgi no to ekonomiskā un sociālā statusa, vienkāršāku. </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Veicina dažādību un iekļaušanu: </a:t>
            </a:r>
            <a:r>
              <a:rPr b="0" i="0" lang="en-GB" sz="1300" u="none" cap="none" strike="noStrike">
                <a:solidFill>
                  <a:srgbClr val="004993"/>
                </a:solidFill>
                <a:latin typeface="Open Sans"/>
                <a:ea typeface="Open Sans"/>
                <a:cs typeface="Open Sans"/>
                <a:sym typeface="Open Sans"/>
              </a:rPr>
              <a:t>AIR materiāliem ir viegli piekļūt un ar tiem dalīties internetā, tādējādi tie ir lielisks rīks, lai atklātu un iepazītu dažādus skatījumus un viedokļus.</a:t>
            </a:r>
            <a:endParaRPr b="0" i="0" sz="13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300" u="none" cap="none" strike="noStrike">
                <a:solidFill>
                  <a:srgbClr val="004993"/>
                </a:solidFill>
                <a:latin typeface="Open Sans"/>
                <a:ea typeface="Open Sans"/>
                <a:cs typeface="Open Sans"/>
                <a:sym typeface="Open Sans"/>
              </a:rPr>
              <a:t>Veicina pilsoņzinātni: </a:t>
            </a:r>
            <a:r>
              <a:rPr b="0" i="0" lang="en-GB" sz="1300" u="none" cap="none" strike="noStrike">
                <a:solidFill>
                  <a:srgbClr val="004993"/>
                </a:solidFill>
                <a:latin typeface="Open Sans"/>
                <a:ea typeface="Open Sans"/>
                <a:cs typeface="Open Sans"/>
                <a:sym typeface="Open Sans"/>
              </a:rPr>
              <a:t>zināšanas var radīt ikviens, un materiālu pieejamība padara  vienkāršāku procesu - turpināt iegūt zināšanas.</a:t>
            </a:r>
            <a:endParaRPr b="0" i="0" sz="13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3"/>
          <p:cNvSpPr/>
          <p:nvPr/>
        </p:nvSpPr>
        <p:spPr>
          <a:xfrm>
            <a:off x="182250" y="180975"/>
            <a:ext cx="7228200" cy="3718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13"/>
          <p:cNvSpPr/>
          <p:nvPr/>
        </p:nvSpPr>
        <p:spPr>
          <a:xfrm>
            <a:off x="1335525" y="3899650"/>
            <a:ext cx="6075000" cy="57942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257" name="Google Shape;257;p13"/>
          <p:cNvSpPr/>
          <p:nvPr/>
        </p:nvSpPr>
        <p:spPr>
          <a:xfrm>
            <a:off x="2396100" y="2695500"/>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58" name="Google Shape;258;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59" name="Google Shape;259;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0" name="Google Shape;260;p13"/>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261" name="Google Shape;261;p1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262" name="Google Shape;262;p13"/>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sp>
        <p:nvSpPr>
          <p:cNvPr id="263" name="Google Shape;263;p13"/>
          <p:cNvSpPr txBox="1"/>
          <p:nvPr/>
        </p:nvSpPr>
        <p:spPr>
          <a:xfrm>
            <a:off x="1610400" y="4590350"/>
            <a:ext cx="5375100" cy="6741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chemeClr val="dk1"/>
              </a:buClr>
              <a:buSzPts val="1100"/>
              <a:buFont typeface="Arial"/>
              <a:buNone/>
            </a:pPr>
            <a:r>
              <a:rPr b="1" i="0" lang="en-GB" sz="2100" u="none" cap="none" strike="noStrike">
                <a:solidFill>
                  <a:srgbClr val="34C3E0"/>
                </a:solidFill>
                <a:latin typeface="Open Sans"/>
                <a:ea typeface="Open Sans"/>
                <a:cs typeface="Open Sans"/>
                <a:sym typeface="Open Sans"/>
              </a:rPr>
              <a:t>Atvērtās izglītības ieguvumi </a:t>
            </a:r>
            <a:r>
              <a:rPr b="1" i="0" lang="en-GB" sz="2100" u="none" cap="none" strike="noStrike">
                <a:solidFill>
                  <a:srgbClr val="004993"/>
                </a:solidFill>
                <a:latin typeface="Open Sans"/>
                <a:ea typeface="Open Sans"/>
                <a:cs typeface="Open Sans"/>
                <a:sym typeface="Open Sans"/>
              </a:rPr>
              <a:t>visiem</a:t>
            </a:r>
            <a:endParaRPr b="1" i="0" sz="21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500" u="none" cap="none" strike="noStrike">
              <a:solidFill>
                <a:srgbClr val="004993"/>
              </a:solidFill>
              <a:latin typeface="Open Sans"/>
              <a:ea typeface="Open Sans"/>
              <a:cs typeface="Open Sans"/>
              <a:sym typeface="Open Sans"/>
            </a:endParaRPr>
          </a:p>
        </p:txBody>
      </p:sp>
      <p:sp>
        <p:nvSpPr>
          <p:cNvPr id="264" name="Google Shape;264;p13"/>
          <p:cNvSpPr txBox="1"/>
          <p:nvPr/>
        </p:nvSpPr>
        <p:spPr>
          <a:xfrm>
            <a:off x="2892991" y="5427363"/>
            <a:ext cx="4251342" cy="3434756"/>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1600" u="none" cap="none" strike="noStrike">
                <a:solidFill>
                  <a:srgbClr val="004993"/>
                </a:solidFill>
                <a:latin typeface="Open Sans"/>
                <a:ea typeface="Open Sans"/>
                <a:cs typeface="Open Sans"/>
                <a:sym typeface="Open Sans"/>
              </a:rPr>
              <a:t>Veicina kvalitāti: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rPr b="0" i="0" lang="en-GB" sz="1600" u="none" cap="none" strike="noStrike">
                <a:solidFill>
                  <a:srgbClr val="004993"/>
                </a:solidFill>
                <a:latin typeface="Open Sans"/>
                <a:ea typeface="Open Sans"/>
                <a:cs typeface="Open Sans"/>
                <a:sym typeface="Open Sans"/>
              </a:rPr>
              <a:t>jebkurš var atbalstīt AIR kvalitātes pilnveidošanu, vienkārši uzdodot jautājumus to precizēšanai; piekļuves neesamība nozīmē jautājumu neesamību, jautājumu neesamība nozīmē šaubu neesamību. Ja nav šaubu, nav uzlabojumu.</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Paplašina robežas: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600" u="none" cap="none" strike="noStrike">
                <a:solidFill>
                  <a:srgbClr val="004993"/>
                </a:solidFill>
                <a:latin typeface="Open Sans"/>
                <a:ea typeface="Open Sans"/>
                <a:cs typeface="Open Sans"/>
                <a:sym typeface="Open Sans"/>
              </a:rPr>
              <a:t>AIR ir brīnišķīgs veids, kā dalīties ar zināšanām pāri robežām, lai veidotu adaptācijas, kas pielāgojamas lokāli.</a:t>
            </a:r>
            <a:endParaRPr b="0" i="0" sz="2000" u="none" cap="none" strike="noStrike">
              <a:solidFill>
                <a:srgbClr val="004993"/>
              </a:solidFill>
              <a:latin typeface="Open Sans"/>
              <a:ea typeface="Open Sans"/>
              <a:cs typeface="Open Sans"/>
              <a:sym typeface="Open Sans"/>
            </a:endParaRPr>
          </a:p>
        </p:txBody>
      </p:sp>
      <p:sp>
        <p:nvSpPr>
          <p:cNvPr id="265" name="Google Shape;265;p13"/>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4993"/>
              </a:solidFill>
              <a:latin typeface="Open Sans"/>
              <a:ea typeface="Open Sans"/>
              <a:cs typeface="Open Sans"/>
              <a:sym typeface="Open Sans"/>
            </a:endParaRPr>
          </a:p>
        </p:txBody>
      </p:sp>
      <p:sp>
        <p:nvSpPr>
          <p:cNvPr id="266" name="Google Shape;266;p13"/>
          <p:cNvSpPr txBox="1"/>
          <p:nvPr/>
        </p:nvSpPr>
        <p:spPr>
          <a:xfrm>
            <a:off x="416100" y="2099900"/>
            <a:ext cx="7228200" cy="58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200"/>
              <a:buFont typeface="Arial"/>
              <a:buNone/>
            </a:pPr>
            <a:r>
              <a:rPr b="1" i="0" lang="en-GB" sz="1200" u="none" cap="none" strike="noStrike">
                <a:solidFill>
                  <a:srgbClr val="34C3E0"/>
                </a:solidFill>
                <a:latin typeface="Open Sans"/>
                <a:ea typeface="Open Sans"/>
                <a:cs typeface="Open Sans"/>
                <a:sym typeface="Open Sans"/>
              </a:rPr>
              <a:t>From UNESCO Recommendation on Open Educational Resources</a:t>
            </a:r>
            <a:br>
              <a:rPr b="1" i="0" lang="en-GB" sz="1200" u="none" cap="none" strike="noStrike">
                <a:solidFill>
                  <a:srgbClr val="34C3E0"/>
                </a:solidFill>
                <a:latin typeface="Open Sans"/>
                <a:ea typeface="Open Sans"/>
                <a:cs typeface="Open Sans"/>
                <a:sym typeface="Open Sans"/>
              </a:rPr>
            </a:b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34C3E0"/>
                </a:solidFill>
                <a:latin typeface="Open Sans"/>
                <a:ea typeface="Open Sans"/>
                <a:cs typeface="Open Sans"/>
                <a:sym typeface="Open Sans"/>
              </a:rPr>
              <a:t> </a:t>
            </a:r>
            <a:endParaRPr b="1" i="0" sz="1200" u="none" cap="none" strike="noStrike">
              <a:solidFill>
                <a:srgbClr val="34C3E0"/>
              </a:solidFill>
              <a:latin typeface="Open Sans"/>
              <a:ea typeface="Open Sans"/>
              <a:cs typeface="Open Sans"/>
              <a:sym typeface="Open Sans"/>
            </a:endParaRPr>
          </a:p>
        </p:txBody>
      </p:sp>
      <p:sp>
        <p:nvSpPr>
          <p:cNvPr id="267" name="Google Shape;267;p13"/>
          <p:cNvSpPr/>
          <p:nvPr/>
        </p:nvSpPr>
        <p:spPr>
          <a:xfrm>
            <a:off x="-1410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pic>
        <p:nvPicPr>
          <p:cNvPr id="272" name="Google Shape;272;p14"/>
          <p:cNvPicPr preferRelativeResize="0"/>
          <p:nvPr/>
        </p:nvPicPr>
        <p:blipFill rotWithShape="1">
          <a:blip r:embed="rId3">
            <a:alphaModFix/>
          </a:blip>
          <a:srcRect b="0" l="0" r="0" t="0"/>
          <a:stretch/>
        </p:blipFill>
        <p:spPr>
          <a:xfrm>
            <a:off x="569400" y="304462"/>
            <a:ext cx="4651251" cy="3531075"/>
          </a:xfrm>
          <a:prstGeom prst="rect">
            <a:avLst/>
          </a:prstGeom>
          <a:noFill/>
          <a:ln>
            <a:noFill/>
          </a:ln>
        </p:spPr>
      </p:pic>
      <p:sp>
        <p:nvSpPr>
          <p:cNvPr id="273" name="Google Shape;273;p14"/>
          <p:cNvSpPr txBox="1"/>
          <p:nvPr/>
        </p:nvSpPr>
        <p:spPr>
          <a:xfrm>
            <a:off x="1550175" y="1065775"/>
            <a:ext cx="23637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6000"/>
              <a:buFont typeface="Arial"/>
              <a:buNone/>
            </a:pPr>
            <a:r>
              <a:rPr b="1" i="0" lang="en-GB" sz="6000" u="none" cap="none" strike="noStrike">
                <a:solidFill>
                  <a:schemeClr val="lt1"/>
                </a:solidFill>
                <a:latin typeface="Calibri"/>
                <a:ea typeface="Calibri"/>
                <a:cs typeface="Calibri"/>
                <a:sym typeface="Calibri"/>
              </a:rPr>
              <a:t>OER</a:t>
            </a:r>
            <a:br>
              <a:rPr b="1" i="0" lang="en-GB" sz="6000" u="none" cap="none" strike="noStrike">
                <a:solidFill>
                  <a:schemeClr val="lt1"/>
                </a:solidFill>
                <a:latin typeface="Calibri"/>
                <a:ea typeface="Calibri"/>
                <a:cs typeface="Calibri"/>
                <a:sym typeface="Calibri"/>
              </a:rPr>
            </a:br>
            <a:r>
              <a:rPr b="0" i="0" lang="en-GB" sz="6000" u="none" cap="none" strike="noStrike">
                <a:solidFill>
                  <a:schemeClr val="lt1"/>
                </a:solidFill>
                <a:latin typeface="Calibri"/>
                <a:ea typeface="Calibri"/>
                <a:cs typeface="Calibri"/>
                <a:sym typeface="Calibri"/>
              </a:rPr>
              <a:t>BASIC</a:t>
            </a:r>
            <a:endParaRPr b="0" i="0" sz="6000" u="none" cap="none" strike="noStrike">
              <a:solidFill>
                <a:schemeClr val="lt1"/>
              </a:solidFill>
              <a:latin typeface="Calibri"/>
              <a:ea typeface="Calibri"/>
              <a:cs typeface="Calibri"/>
              <a:sym typeface="Calibri"/>
            </a:endParaRPr>
          </a:p>
        </p:txBody>
      </p:sp>
      <p:sp>
        <p:nvSpPr>
          <p:cNvPr id="274" name="Google Shape;274;p14"/>
          <p:cNvSpPr txBox="1"/>
          <p:nvPr/>
        </p:nvSpPr>
        <p:spPr>
          <a:xfrm>
            <a:off x="570907" y="4595025"/>
            <a:ext cx="6418200" cy="892800"/>
          </a:xfrm>
          <a:prstGeom prst="rect">
            <a:avLst/>
          </a:prstGeom>
          <a:noFill/>
          <a:ln>
            <a:noFill/>
          </a:ln>
        </p:spPr>
        <p:txBody>
          <a:bodyPr anchorCtr="0" anchor="t" bIns="91525" lIns="91525" spcFirstLastPara="1" rIns="91525" wrap="square" tIns="91525">
            <a:spAutoFit/>
          </a:bodyPr>
          <a:lstStyle/>
          <a:p>
            <a:pPr indent="0" lvl="0" marL="0" marR="0" rtl="0" algn="l">
              <a:lnSpc>
                <a:spcPct val="100000"/>
              </a:lnSpc>
              <a:spcBef>
                <a:spcPts val="0"/>
              </a:spcBef>
              <a:spcAft>
                <a:spcPts val="0"/>
              </a:spcAft>
              <a:buClr>
                <a:srgbClr val="000000"/>
              </a:buClr>
              <a:buSzPts val="4600"/>
              <a:buFont typeface="Arial"/>
              <a:buNone/>
            </a:pPr>
            <a:r>
              <a:rPr b="1" i="0" lang="en-GB" sz="4600" u="none" cap="none" strike="noStrike">
                <a:solidFill>
                  <a:srgbClr val="004993"/>
                </a:solidFill>
                <a:latin typeface="Open Sans"/>
                <a:ea typeface="Open Sans"/>
                <a:cs typeface="Open Sans"/>
                <a:sym typeface="Open Sans"/>
              </a:rPr>
              <a:t>AN ENOEL TOOLKIT </a:t>
            </a:r>
            <a:endParaRPr b="1" i="0" sz="4600" u="none" cap="none" strike="noStrike">
              <a:solidFill>
                <a:srgbClr val="004993"/>
              </a:solidFill>
              <a:latin typeface="Open Sans"/>
              <a:ea typeface="Open Sans"/>
              <a:cs typeface="Open Sans"/>
              <a:sym typeface="Open Sans"/>
            </a:endParaRPr>
          </a:p>
        </p:txBody>
      </p:sp>
      <p:pic>
        <p:nvPicPr>
          <p:cNvPr id="275" name="Google Shape;275;p14"/>
          <p:cNvPicPr preferRelativeResize="0"/>
          <p:nvPr/>
        </p:nvPicPr>
        <p:blipFill rotWithShape="1">
          <a:blip r:embed="rId4">
            <a:alphaModFix/>
          </a:blip>
          <a:srcRect b="0" l="0" r="0" t="0"/>
          <a:stretch/>
        </p:blipFill>
        <p:spPr>
          <a:xfrm>
            <a:off x="2902762" y="8287619"/>
            <a:ext cx="1751480" cy="985199"/>
          </a:xfrm>
          <a:prstGeom prst="rect">
            <a:avLst/>
          </a:prstGeom>
          <a:noFill/>
          <a:ln>
            <a:noFill/>
          </a:ln>
        </p:spPr>
      </p:pic>
      <p:pic>
        <p:nvPicPr>
          <p:cNvPr id="276" name="Google Shape;276;p14"/>
          <p:cNvPicPr preferRelativeResize="0"/>
          <p:nvPr/>
        </p:nvPicPr>
        <p:blipFill rotWithShape="1">
          <a:blip r:embed="rId5">
            <a:alphaModFix/>
          </a:blip>
          <a:srcRect b="0" l="0" r="0" t="0"/>
          <a:stretch/>
        </p:blipFill>
        <p:spPr>
          <a:xfrm>
            <a:off x="2088869" y="7204764"/>
            <a:ext cx="3379258" cy="985200"/>
          </a:xfrm>
          <a:prstGeom prst="rect">
            <a:avLst/>
          </a:prstGeom>
          <a:noFill/>
          <a:ln>
            <a:noFill/>
          </a:ln>
        </p:spPr>
      </p:pic>
      <p:pic>
        <p:nvPicPr>
          <p:cNvPr id="277" name="Google Shape;277;p14"/>
          <p:cNvPicPr preferRelativeResize="0"/>
          <p:nvPr/>
        </p:nvPicPr>
        <p:blipFill rotWithShape="1">
          <a:blip r:embed="rId6">
            <a:alphaModFix/>
          </a:blip>
          <a:srcRect b="0" l="0" r="0" t="0"/>
          <a:stretch/>
        </p:blipFill>
        <p:spPr>
          <a:xfrm>
            <a:off x="2598140" y="9578962"/>
            <a:ext cx="2363700" cy="827036"/>
          </a:xfrm>
          <a:prstGeom prst="rect">
            <a:avLst/>
          </a:prstGeom>
          <a:noFill/>
          <a:ln>
            <a:noFill/>
          </a:ln>
        </p:spPr>
      </p:pic>
      <p:sp>
        <p:nvSpPr>
          <p:cNvPr id="278" name="Google Shape;278;p14"/>
          <p:cNvSpPr txBox="1"/>
          <p:nvPr/>
        </p:nvSpPr>
        <p:spPr>
          <a:xfrm>
            <a:off x="596100" y="5505700"/>
            <a:ext cx="6040800" cy="1593300"/>
          </a:xfrm>
          <a:prstGeom prst="rect">
            <a:avLst/>
          </a:prstGeom>
          <a:noFill/>
          <a:ln>
            <a:noFill/>
          </a:ln>
        </p:spPr>
        <p:txBody>
          <a:bodyPr anchorCtr="0" anchor="t" bIns="91525" lIns="91525" spcFirstLastPara="1" rIns="91525" wrap="square" tIns="91525">
            <a:spAutoFit/>
          </a:bodyPr>
          <a:lstStyle/>
          <a:p>
            <a:pPr indent="0" lvl="0" marL="0" marR="0" rtl="0" algn="ctr">
              <a:lnSpc>
                <a:spcPct val="115000"/>
              </a:lnSpc>
              <a:spcBef>
                <a:spcPts val="1500"/>
              </a:spcBef>
              <a:spcAft>
                <a:spcPts val="0"/>
              </a:spcAft>
              <a:buClr>
                <a:srgbClr val="000000"/>
              </a:buClr>
              <a:buSzPts val="1100"/>
              <a:buFont typeface="Arial"/>
              <a:buNone/>
            </a:pPr>
            <a:r>
              <a:rPr b="0" i="0" lang="en-GB" sz="1000" u="none" cap="none" strike="noStrike">
                <a:solidFill>
                  <a:srgbClr val="000000"/>
                </a:solidFill>
                <a:latin typeface="Open Sans"/>
                <a:ea typeface="Open Sans"/>
                <a:cs typeface="Open Sans"/>
                <a:sym typeface="Open Sans"/>
              </a:rPr>
              <a:t>“Latvian_</a:t>
            </a:r>
            <a:r>
              <a:rPr lang="en-GB" sz="1000">
                <a:solidFill>
                  <a:schemeClr val="dk1"/>
                </a:solidFill>
                <a:latin typeface="Open Sans"/>
                <a:ea typeface="Open Sans"/>
                <a:cs typeface="Open Sans"/>
                <a:sym typeface="Open Sans"/>
              </a:rPr>
              <a:t>OE Benefits - ENOEL Toolkit</a:t>
            </a:r>
            <a:r>
              <a:rPr b="0" i="0" lang="en-GB" sz="1000" u="none" cap="none" strike="noStrike">
                <a:solidFill>
                  <a:srgbClr val="000000"/>
                </a:solidFill>
                <a:latin typeface="Open Sans"/>
                <a:ea typeface="Open Sans"/>
                <a:cs typeface="Open Sans"/>
                <a:sym typeface="Open Sans"/>
              </a:rPr>
              <a:t>” is an adaptation of “An ENOEL Toolkit” published as of October 2021 </a:t>
            </a:r>
            <a:r>
              <a:rPr b="0" i="0" lang="en-GB" sz="1000" u="sng" cap="none" strike="noStrike">
                <a:solidFill>
                  <a:srgbClr val="1155CC"/>
                </a:solidFill>
                <a:latin typeface="Open Sans"/>
                <a:ea typeface="Open Sans"/>
                <a:cs typeface="Open Sans"/>
                <a:sym typeface="Open Sans"/>
                <a:hlinkClick r:id="rId7">
                  <a:extLst>
                    <a:ext uri="{A12FA001-AC4F-418D-AE19-62706E023703}">
                      <ahyp:hlinkClr val="tx"/>
                    </a:ext>
                  </a:extLst>
                </a:hlinkClick>
              </a:rPr>
              <a:t>here</a:t>
            </a:r>
            <a:r>
              <a:rPr b="0" i="0" lang="en-GB" sz="1000" u="none" cap="none" strike="noStrike">
                <a:solidFill>
                  <a:srgbClr val="000000"/>
                </a:solidFill>
                <a:latin typeface="Open Sans"/>
                <a:ea typeface="Open Sans"/>
                <a:cs typeface="Open Sans"/>
                <a:sym typeface="Open Sans"/>
              </a:rPr>
              <a:t> (the “Original Work”), licensed by</a:t>
            </a:r>
            <a:r>
              <a:rPr b="0" i="0" lang="en-GB" sz="1000" u="none" cap="none" strike="noStrike">
                <a:solidFill>
                  <a:srgbClr val="000000"/>
                </a:solidFill>
                <a:uFill>
                  <a:noFill/>
                </a:uFill>
                <a:latin typeface="Open Sans"/>
                <a:ea typeface="Open Sans"/>
                <a:cs typeface="Open Sans"/>
                <a:sym typeface="Open Sans"/>
                <a:hlinkClick r:id="rId8">
                  <a:extLst>
                    <a:ext uri="{A12FA001-AC4F-418D-AE19-62706E023703}">
                      <ahyp:hlinkClr val="tx"/>
                    </a:ext>
                  </a:extLst>
                </a:hlinkClick>
              </a:rPr>
              <a:t> </a:t>
            </a:r>
            <a:r>
              <a:rPr b="0" i="0" lang="en-GB" sz="1000" u="sng" cap="none" strike="noStrike">
                <a:solidFill>
                  <a:srgbClr val="1155CC"/>
                </a:solidFill>
                <a:latin typeface="Open Sans"/>
                <a:ea typeface="Open Sans"/>
                <a:cs typeface="Open Sans"/>
                <a:sym typeface="Open Sans"/>
                <a:hlinkClick r:id="rId9">
                  <a:extLst>
                    <a:ext uri="{A12FA001-AC4F-418D-AE19-62706E023703}">
                      <ahyp:hlinkClr val="tx"/>
                    </a:ext>
                  </a:extLst>
                </a:hlinkClick>
              </a:rPr>
              <a:t>SPARC Europe</a:t>
            </a:r>
            <a:r>
              <a:rPr b="0" i="0" lang="en-GB" sz="1000" u="none" cap="none" strike="noStrike">
                <a:solidFill>
                  <a:srgbClr val="000000"/>
                </a:solidFill>
                <a:latin typeface="Open Sans"/>
                <a:ea typeface="Open Sans"/>
                <a:cs typeface="Open Sans"/>
                <a:sym typeface="Open Sans"/>
              </a:rPr>
              <a:t> (curated by </a:t>
            </a:r>
            <a:r>
              <a:rPr b="0" i="0" lang="en-GB" sz="1000" u="sng" cap="none" strike="noStrike">
                <a:solidFill>
                  <a:srgbClr val="2A6496"/>
                </a:solidFill>
                <a:latin typeface="Open Sans"/>
                <a:ea typeface="Open Sans"/>
                <a:cs typeface="Open Sans"/>
                <a:sym typeface="Open Sans"/>
                <a:hlinkClick r:id="rId10">
                  <a:extLst>
                    <a:ext uri="{A12FA001-AC4F-418D-AE19-62706E023703}">
                      <ahyp:hlinkClr val="tx"/>
                    </a:ext>
                  </a:extLst>
                </a:hlinkClick>
              </a:rPr>
              <a:t>The European Network of Open Education Librarians</a:t>
            </a:r>
            <a:r>
              <a:rPr b="0" i="0" lang="en-GB" sz="1000" u="none" cap="none" strike="noStrike">
                <a:solidFill>
                  <a:srgbClr val="333333"/>
                </a:solidFill>
                <a:latin typeface="Open Sans"/>
                <a:ea typeface="Open Sans"/>
                <a:cs typeface="Open Sans"/>
                <a:sym typeface="Open Sans"/>
              </a:rPr>
              <a:t>) </a:t>
            </a:r>
            <a:r>
              <a:rPr b="0" i="0" lang="en-GB" sz="1000" u="none" cap="none" strike="noStrike">
                <a:solidFill>
                  <a:srgbClr val="000000"/>
                </a:solidFill>
                <a:latin typeface="Open Sans"/>
                <a:ea typeface="Open Sans"/>
                <a:cs typeface="Open Sans"/>
                <a:sym typeface="Open Sans"/>
              </a:rPr>
              <a:t>under a </a:t>
            </a:r>
            <a:r>
              <a:rPr b="0" i="0" lang="en-GB" sz="1000" u="sng" cap="none" strike="noStrike">
                <a:solidFill>
                  <a:srgbClr val="1155CC"/>
                </a:solidFill>
                <a:latin typeface="Open Sans"/>
                <a:ea typeface="Open Sans"/>
                <a:cs typeface="Open Sans"/>
                <a:sym typeface="Open Sans"/>
                <a:hlinkClick r:id="rId11">
                  <a:extLst>
                    <a:ext uri="{A12FA001-AC4F-418D-AE19-62706E023703}">
                      <ahyp:hlinkClr val="tx"/>
                    </a:ext>
                  </a:extLst>
                </a:hlinkClick>
              </a:rPr>
              <a:t>Creative Commons Attribution 4.0 International License</a:t>
            </a:r>
            <a:r>
              <a:rPr b="0" i="0" lang="en-GB" sz="1000" u="none" cap="none" strike="noStrike">
                <a:solidFill>
                  <a:srgbClr val="000000"/>
                </a:solidFill>
                <a:latin typeface="Open Sans"/>
                <a:ea typeface="Open Sans"/>
                <a:cs typeface="Open Sans"/>
                <a:sym typeface="Open Sans"/>
              </a:rPr>
              <a:t>. This adaptation is made and published by SPARC EUROPE (the “Adapter”) under a </a:t>
            </a:r>
            <a:r>
              <a:rPr b="0" i="0" lang="en-GB" sz="1000" u="sng" cap="none" strike="noStrike">
                <a:solidFill>
                  <a:srgbClr val="1155CC"/>
                </a:solidFill>
                <a:latin typeface="Open Sans"/>
                <a:ea typeface="Open Sans"/>
                <a:cs typeface="Open Sans"/>
                <a:sym typeface="Open Sans"/>
                <a:hlinkClick r:id="rId12">
                  <a:extLst>
                    <a:ext uri="{A12FA001-AC4F-418D-AE19-62706E023703}">
                      <ahyp:hlinkClr val="tx"/>
                    </a:ext>
                  </a:extLst>
                </a:hlinkClick>
              </a:rPr>
              <a:t>Creative Commons Attribution 4.0 International License</a:t>
            </a:r>
            <a:r>
              <a:rPr b="0" i="0" lang="en-GB" sz="1000" u="none" cap="none" strike="noStrike">
                <a:solidFill>
                  <a:srgbClr val="000000"/>
                </a:solidFill>
                <a:latin typeface="Open Sans"/>
                <a:ea typeface="Open Sans"/>
                <a:cs typeface="Open Sans"/>
                <a:sym typeface="Open Sans"/>
              </a:rPr>
              <a:t>. The Adapter modified the Original Work in the following respects: translated the materials from English to Latvian.”</a:t>
            </a:r>
            <a:endParaRPr b="0" i="0" sz="1000" u="none" cap="none" strike="noStrike">
              <a:solidFill>
                <a:srgbClr val="000000"/>
              </a:solidFill>
              <a:latin typeface="Open Sans"/>
              <a:ea typeface="Open Sans"/>
              <a:cs typeface="Open Sans"/>
              <a:sym typeface="Open Sans"/>
            </a:endParaRPr>
          </a:p>
          <a:p>
            <a:pPr indent="0" lvl="0" marL="0" marR="0" rtl="0" algn="ctr">
              <a:lnSpc>
                <a:spcPct val="115000"/>
              </a:lnSpc>
              <a:spcBef>
                <a:spcPts val="1500"/>
              </a:spcBef>
              <a:spcAft>
                <a:spcPts val="800"/>
              </a:spcAft>
              <a:buClr>
                <a:srgbClr val="000000"/>
              </a:buClr>
              <a:buSzPts val="1100"/>
              <a:buFont typeface="Arial"/>
              <a:buNone/>
            </a:pPr>
            <a:r>
              <a:rPr b="0" i="0" lang="en-GB" sz="1000" u="none" cap="none" strike="noStrike">
                <a:solidFill>
                  <a:srgbClr val="000000"/>
                </a:solidFill>
                <a:latin typeface="Open Sans"/>
                <a:ea typeface="Open Sans"/>
                <a:cs typeface="Open Sans"/>
                <a:sym typeface="Open Sans"/>
              </a:rPr>
              <a:t>Special thanks to Agnese Pašāne for the Latvian translation.</a:t>
            </a:r>
            <a:endParaRPr b="0" i="0" sz="1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2"/>
          <p:cNvSpPr txBox="1"/>
          <p:nvPr/>
        </p:nvSpPr>
        <p:spPr>
          <a:xfrm>
            <a:off x="443400" y="1637100"/>
            <a:ext cx="6821100" cy="834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en-GB" sz="1200" u="none" cap="none" strike="noStrike">
                <a:solidFill>
                  <a:srgbClr val="004993"/>
                </a:solidFill>
                <a:latin typeface="Open Sans"/>
                <a:ea typeface="Open Sans"/>
                <a:cs typeface="Open Sans"/>
                <a:sym typeface="Open Sans"/>
              </a:rPr>
              <a:t>Tas ir rīku komplekts (slaidi, buklets, Twitter kartiņas), ko sagatavojuši ENOEL (</a:t>
            </a:r>
            <a:r>
              <a:rPr b="0" i="0" lang="en-GB" sz="1200" u="sng" cap="none" strike="noStrike">
                <a:solidFill>
                  <a:schemeClr val="hlink"/>
                </a:solidFill>
                <a:latin typeface="Open Sans"/>
                <a:ea typeface="Open Sans"/>
                <a:cs typeface="Open Sans"/>
                <a:sym typeface="Open Sans"/>
                <a:hlinkClick r:id="rId3"/>
              </a:rPr>
              <a:t>The European Network of Open Education Librarians</a:t>
            </a:r>
            <a:r>
              <a:rPr b="0" i="0" lang="en-GB" sz="1200" u="none" cap="none" strike="noStrike">
                <a:solidFill>
                  <a:srgbClr val="004993"/>
                </a:solidFill>
                <a:latin typeface="Open Sans"/>
                <a:ea typeface="Open Sans"/>
                <a:cs typeface="Open Sans"/>
                <a:sym typeface="Open Sans"/>
              </a:rPr>
              <a:t>). Rīku komplekta mērķis ir veicināt izpratni par atvērtās izglītības nozīmi, un tas norāda uz galvenajiem ieguvumiem studentiem, pasniedzējiem, institūcijām un sabiedrībai.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4993"/>
                </a:solidFill>
                <a:latin typeface="Open Sans"/>
                <a:ea typeface="Open Sans"/>
                <a:cs typeface="Open Sans"/>
                <a:sym typeface="Open Sans"/>
              </a:rPr>
              <a:t>Komplekts ietver </a:t>
            </a:r>
            <a:r>
              <a:rPr b="1" i="0" lang="en-GB" sz="1400" u="none" cap="none" strike="noStrike">
                <a:solidFill>
                  <a:srgbClr val="004993"/>
                </a:solidFill>
                <a:latin typeface="Open Sans"/>
                <a:ea typeface="Open Sans"/>
                <a:cs typeface="Open Sans"/>
                <a:sym typeface="Open Sans"/>
              </a:rPr>
              <a:t>bukleta veidnes</a:t>
            </a:r>
            <a:r>
              <a:rPr b="0" i="0" lang="en-GB" sz="1400" u="none" cap="none" strike="noStrike">
                <a:solidFill>
                  <a:srgbClr val="004993"/>
                </a:solidFill>
                <a:latin typeface="Open Sans"/>
                <a:ea typeface="Open Sans"/>
                <a:cs typeface="Open Sans"/>
                <a:sym typeface="Open Sans"/>
              </a:rPr>
              <a:t>.</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Jūs varat izvēlēties, vai lietot veidnes tiešā veidā vai pielāgot tās jūsu vajadzībām.</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Kad izmantojat veidnes, </a:t>
            </a:r>
            <a:r>
              <a:rPr b="0" i="0" lang="en-GB" sz="1200" u="none" cap="none" strike="noStrike">
                <a:solidFill>
                  <a:srgbClr val="004993"/>
                </a:solidFill>
                <a:latin typeface="Open Sans"/>
                <a:ea typeface="Open Sans"/>
                <a:cs typeface="Open Sans"/>
                <a:sym typeface="Open Sans"/>
              </a:rPr>
              <a:t>vienkārši lejupielādējiet visu slaidu komplektu vai atsevišķu slaidu, kas jums nepieciešams, un izprintējiet tos.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Ja vēlaties pielāgot veidnes jūsu vajadzībām, jums nepieciešams:</a:t>
            </a:r>
            <a:endParaRPr b="1" i="0" sz="12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0" i="0" lang="en-GB" sz="1200" u="none" cap="none" strike="noStrike">
                <a:solidFill>
                  <a:srgbClr val="004993"/>
                </a:solidFill>
                <a:latin typeface="Open Sans"/>
                <a:ea typeface="Open Sans"/>
                <a:cs typeface="Open Sans"/>
                <a:sym typeface="Open Sans"/>
              </a:rPr>
              <a:t>Lejupielādēt rīku, ko vēlaties lietot</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b="0" i="0" lang="en-GB" sz="1200" u="none" cap="none" strike="noStrike">
                <a:solidFill>
                  <a:srgbClr val="004993"/>
                </a:solidFill>
                <a:latin typeface="Open Sans"/>
                <a:ea typeface="Open Sans"/>
                <a:cs typeface="Open Sans"/>
                <a:sym typeface="Open Sans"/>
              </a:rPr>
              <a:t>Pielāgot to jūsu vajadzībām (pievienot jūsu organizācijas logo, veikt jebkādas citas izmaiņas ko uzskatāt par nepieciešamām)</a:t>
            </a:r>
            <a:endParaRPr b="0" i="0" sz="1200" u="none" cap="none" strike="noStrike">
              <a:solidFill>
                <a:srgbClr val="004993"/>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004993"/>
              </a:buClr>
              <a:buSzPts val="1200"/>
              <a:buFont typeface="Open Sans"/>
              <a:buChar char="-"/>
            </a:pPr>
            <a:r>
              <a:rPr b="0" i="0" lang="en-GB" sz="1200" u="none" cap="none" strike="noStrike">
                <a:solidFill>
                  <a:srgbClr val="004993"/>
                </a:solidFill>
                <a:latin typeface="Open Sans"/>
                <a:ea typeface="Open Sans"/>
                <a:cs typeface="Open Sans"/>
                <a:sym typeface="Open Sans"/>
              </a:rPr>
              <a:t>Pārliecināties, ka pielāgotā versija iekļauj piezīmi: "Šis darbs ir atvasinājums no [faila nosaukums (piem., Latvian_2. OE Benefits - ENOEL leaflets)] [link to the original source: </a:t>
            </a:r>
            <a:r>
              <a:rPr b="0" i="0" lang="en-GB" sz="1200" u="sng" cap="none" strike="noStrike">
                <a:solidFill>
                  <a:schemeClr val="hlink"/>
                </a:solidFill>
                <a:latin typeface="Open Sans"/>
                <a:ea typeface="Open Sans"/>
                <a:cs typeface="Open Sans"/>
                <a:sym typeface="Open Sans"/>
                <a:hlinkClick r:id="rId4"/>
              </a:rPr>
              <a:t>https://zenodo.org/record/5906818</a:t>
            </a:r>
            <a:r>
              <a:rPr b="0" i="0" lang="en-GB" sz="1200" u="none" cap="none" strike="noStrike">
                <a:solidFill>
                  <a:srgbClr val="004993"/>
                </a:solidFill>
                <a:latin typeface="Open Sans"/>
                <a:ea typeface="Open Sans"/>
                <a:cs typeface="Open Sans"/>
                <a:sym typeface="Open Sans"/>
              </a:rPr>
              <a:t>], by </a:t>
            </a:r>
            <a:r>
              <a:rPr b="0" i="0" lang="en-GB" sz="1200" u="sng" cap="none" strike="noStrike">
                <a:solidFill>
                  <a:schemeClr val="hlink"/>
                </a:solidFill>
                <a:latin typeface="Open Sans"/>
                <a:ea typeface="Open Sans"/>
                <a:cs typeface="Open Sans"/>
                <a:sym typeface="Open Sans"/>
                <a:hlinkClick r:id="rId5"/>
              </a:rPr>
              <a:t>SPARC Europe</a:t>
            </a:r>
            <a:r>
              <a:rPr b="0" i="0" lang="en-GB" sz="1200" u="sng" cap="none" strike="noStrike">
                <a:solidFill>
                  <a:schemeClr val="hlink"/>
                </a:solidFill>
                <a:latin typeface="Open Sans"/>
                <a:ea typeface="Open Sans"/>
                <a:cs typeface="Open Sans"/>
                <a:sym typeface="Open Sans"/>
              </a:rPr>
              <a:t> </a:t>
            </a:r>
            <a:r>
              <a:rPr b="0" i="0" lang="en-GB" sz="1200" u="none" cap="none" strike="noStrike">
                <a:solidFill>
                  <a:srgbClr val="004993"/>
                </a:solidFill>
                <a:latin typeface="Open Sans"/>
                <a:ea typeface="Open Sans"/>
                <a:cs typeface="Open Sans"/>
                <a:sym typeface="Open Sans"/>
              </a:rPr>
              <a:t>(ENOEL), </a:t>
            </a:r>
            <a:r>
              <a:rPr b="0" i="0" lang="en-GB" sz="1200" u="sng" cap="none" strike="noStrike">
                <a:solidFill>
                  <a:schemeClr val="hlink"/>
                </a:solidFill>
                <a:latin typeface="Open Sans"/>
                <a:ea typeface="Open Sans"/>
                <a:cs typeface="Open Sans"/>
                <a:sym typeface="Open Sans"/>
                <a:hlinkClick r:id="rId6"/>
              </a:rPr>
              <a:t>CC BY</a:t>
            </a:r>
            <a:r>
              <a:rPr b="0" i="0" lang="en-GB" sz="1200" u="none" cap="none" strike="noStrike">
                <a:solidFill>
                  <a:srgbClr val="004993"/>
                </a:solidFill>
                <a:latin typeface="Open Sans"/>
                <a:ea typeface="Open Sans"/>
                <a:cs typeface="Open Sans"/>
                <a:sym typeface="Open Sans"/>
              </a:rPr>
              <a:t>.” </a:t>
            </a:r>
            <a:endParaRPr b="0" i="0" sz="1200" u="none" cap="none" strike="noStrike">
              <a:solidFill>
                <a:srgbClr val="004993"/>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4993"/>
                </a:solidFill>
                <a:latin typeface="Open Sans"/>
                <a:ea typeface="Open Sans"/>
                <a:cs typeface="Open Sans"/>
                <a:sym typeface="Open Sans"/>
              </a:rPr>
              <a:t>Zemāk, jūs atradīsiet īsu aprakstu, kā komplekts ir izkārtots, un ieteikumus, kā lietot konkrētās lappuses. Tie ir tikai ieteikumi; mēs iedrošinām izvelēties jums atbilstošāko un radīt instrumentus, kas pielāgoti jūsu vajadzībām.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4993"/>
                </a:solidFill>
                <a:latin typeface="Open Sans"/>
                <a:ea typeface="Open Sans"/>
                <a:cs typeface="Open Sans"/>
                <a:sym typeface="Open Sans"/>
              </a:rPr>
              <a:t>Brošūras ir paredzētas izprintēšanai un izkārtošanai kopā tā, kā puzlei:</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3.slaids </a:t>
            </a:r>
            <a:r>
              <a:rPr b="0" i="0" lang="en-GB" sz="1200" u="none" cap="none" strike="noStrike">
                <a:solidFill>
                  <a:srgbClr val="004993"/>
                </a:solidFill>
                <a:latin typeface="Open Sans"/>
                <a:ea typeface="Open Sans"/>
                <a:cs typeface="Open Sans"/>
                <a:sym typeface="Open Sans"/>
              </a:rPr>
              <a:t>dod piemēru, kā veidni par adaptēt, iekļaujot jūsu organizācijas logo novietojumu un attiecinājuma paziņojumu.</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4.-13.slaids </a:t>
            </a:r>
            <a:r>
              <a:rPr b="0" i="0" lang="en-GB" sz="1200" u="none" cap="none" strike="noStrike">
                <a:solidFill>
                  <a:srgbClr val="004993"/>
                </a:solidFill>
                <a:latin typeface="Open Sans"/>
                <a:ea typeface="Open Sans"/>
                <a:cs typeface="Open Sans"/>
                <a:sym typeface="Open Sans"/>
              </a:rPr>
              <a:t>parāda atvērtās izglītības ieguvumus dažādām iesaistītajām pusēm: studentiem (dzeltenais fons), pasniedzējiem (oranžais fons), institūcijām (tirkīzzilais fons), un visiem (baltais fons). Jūs varat lietot tos, lai uzrunātu šīs konkrētās iesaistītās puses.</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Ievada slaidi katrai no grupām </a:t>
            </a:r>
            <a:r>
              <a:rPr b="0" i="0" lang="en-GB" sz="1200" u="none" cap="none" strike="noStrike">
                <a:solidFill>
                  <a:srgbClr val="004993"/>
                </a:solidFill>
                <a:latin typeface="Open Sans"/>
                <a:ea typeface="Open Sans"/>
                <a:cs typeface="Open Sans"/>
                <a:sym typeface="Open Sans"/>
              </a:rPr>
              <a:t>(slaidi 4,7,10,12) parāda, ko ENOEL uzskata par pašiem būtiskākajiem ieguvumiem katrai grupai. </a:t>
            </a:r>
            <a:r>
              <a:rPr b="1" i="0" lang="en-GB" sz="1200" u="none" cap="none" strike="noStrike">
                <a:solidFill>
                  <a:srgbClr val="004993"/>
                </a:solidFill>
                <a:latin typeface="Open Sans"/>
                <a:ea typeface="Open Sans"/>
                <a:cs typeface="Open Sans"/>
                <a:sym typeface="Open Sans"/>
              </a:rPr>
              <a:t>Pārējie slaidi katrā grupā </a:t>
            </a:r>
            <a:r>
              <a:rPr b="0" i="0" lang="en-GB" sz="1200" u="none" cap="none" strike="noStrike">
                <a:solidFill>
                  <a:srgbClr val="004993"/>
                </a:solidFill>
                <a:latin typeface="Open Sans"/>
                <a:ea typeface="Open Sans"/>
                <a:cs typeface="Open Sans"/>
                <a:sym typeface="Open Sans"/>
              </a:rPr>
              <a:t>nosauc citus ieguvumus (5.-6.slaids studentiem, 8.-9.slaids pasniedzējiem, 11. - institūcijām un 13. - visiem).</a:t>
            </a:r>
            <a:endParaRPr b="0" i="0" sz="1200" u="none" cap="none" strike="noStrike">
              <a:solidFill>
                <a:srgbClr val="000000"/>
              </a:solidFill>
              <a:latin typeface="Open Sans"/>
              <a:ea typeface="Open Sans"/>
              <a:cs typeface="Open Sans"/>
              <a:sym typeface="Open Sans"/>
            </a:endParaRPr>
          </a:p>
        </p:txBody>
      </p:sp>
      <p:pic>
        <p:nvPicPr>
          <p:cNvPr id="90" name="Google Shape;90;p2"/>
          <p:cNvPicPr preferRelativeResize="0"/>
          <p:nvPr/>
        </p:nvPicPr>
        <p:blipFill rotWithShape="1">
          <a:blip r:embed="rId7">
            <a:alphaModFix/>
          </a:blip>
          <a:srcRect b="0" l="0" r="0" t="0"/>
          <a:stretch/>
        </p:blipFill>
        <p:spPr>
          <a:xfrm>
            <a:off x="569400" y="304481"/>
            <a:ext cx="1517901" cy="1152338"/>
          </a:xfrm>
          <a:prstGeom prst="rect">
            <a:avLst/>
          </a:prstGeom>
          <a:noFill/>
          <a:ln>
            <a:noFill/>
          </a:ln>
        </p:spPr>
      </p:pic>
      <p:sp>
        <p:nvSpPr>
          <p:cNvPr id="91" name="Google Shape;91;p2"/>
          <p:cNvSpPr txBox="1"/>
          <p:nvPr/>
        </p:nvSpPr>
        <p:spPr>
          <a:xfrm>
            <a:off x="591700" y="404750"/>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92" name="Google Shape;92;p2"/>
          <p:cNvSpPr txBox="1"/>
          <p:nvPr/>
        </p:nvSpPr>
        <p:spPr>
          <a:xfrm>
            <a:off x="2299536" y="748705"/>
            <a:ext cx="4465326" cy="70785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rgbClr val="004993"/>
                </a:solidFill>
                <a:latin typeface="Open Sans"/>
                <a:ea typeface="Open Sans"/>
                <a:cs typeface="Open Sans"/>
                <a:sym typeface="Open Sans"/>
              </a:rPr>
              <a:t>Esiet sveicināti šajā atvērtās izglītības ieguvumu rīku komplektā! </a:t>
            </a:r>
            <a:endParaRPr b="0" i="0" sz="1700" u="none" cap="none" strike="noStrike">
              <a:solidFill>
                <a:srgbClr val="000000"/>
              </a:solidFill>
              <a:latin typeface="Arial"/>
              <a:ea typeface="Arial"/>
              <a:cs typeface="Arial"/>
              <a:sym typeface="Arial"/>
            </a:endParaRPr>
          </a:p>
        </p:txBody>
      </p:sp>
      <p:pic>
        <p:nvPicPr>
          <p:cNvPr id="93" name="Google Shape;93;p2"/>
          <p:cNvPicPr preferRelativeResize="0"/>
          <p:nvPr/>
        </p:nvPicPr>
        <p:blipFill rotWithShape="1">
          <a:blip r:embed="rId8">
            <a:alphaModFix/>
          </a:blip>
          <a:srcRect b="0" l="0" r="0" t="0"/>
          <a:stretch/>
        </p:blipFill>
        <p:spPr>
          <a:xfrm>
            <a:off x="443400" y="6384300"/>
            <a:ext cx="4088799" cy="15075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3"/>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3"/>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00" name="Google Shape;100;p3"/>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3"/>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2" name="Google Shape;102;p3"/>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03" name="Google Shape;103;p3"/>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04" name="Google Shape;104;p3"/>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05" name="Google Shape;105;p3"/>
          <p:cNvSpPr txBox="1"/>
          <p:nvPr/>
        </p:nvSpPr>
        <p:spPr>
          <a:xfrm>
            <a:off x="5773325" y="9921450"/>
            <a:ext cx="15180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Calibri"/>
                <a:ea typeface="Calibri"/>
                <a:cs typeface="Calibri"/>
                <a:sym typeface="Calibri"/>
              </a:rPr>
              <a:t>your organization</a:t>
            </a:r>
            <a:endParaRPr b="0" i="0" sz="14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Calibri"/>
                <a:ea typeface="Calibri"/>
                <a:cs typeface="Calibri"/>
                <a:sym typeface="Calibri"/>
              </a:rPr>
              <a:t>logo here</a:t>
            </a:r>
            <a:endParaRPr b="0" i="0" sz="1400" u="none" cap="none" strike="noStrike">
              <a:solidFill>
                <a:srgbClr val="000000"/>
              </a:solidFill>
              <a:latin typeface="Calibri"/>
              <a:ea typeface="Calibri"/>
              <a:cs typeface="Calibri"/>
              <a:sym typeface="Calibri"/>
            </a:endParaRPr>
          </a:p>
        </p:txBody>
      </p:sp>
      <p:sp>
        <p:nvSpPr>
          <p:cNvPr id="106" name="Google Shape;106;p3"/>
          <p:cNvSpPr txBox="1"/>
          <p:nvPr/>
        </p:nvSpPr>
        <p:spPr>
          <a:xfrm>
            <a:off x="493200" y="2753375"/>
            <a:ext cx="19938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chemeClr val="dk1"/>
                </a:solidFill>
                <a:latin typeface="Open Sans"/>
                <a:ea typeface="Open Sans"/>
                <a:cs typeface="Open Sans"/>
                <a:sym typeface="Open Sans"/>
              </a:rPr>
              <a:t>This work is a derivative of “Latvian_2. OE Benefits - ENOEL leaflets” </a:t>
            </a:r>
            <a:r>
              <a:rPr b="0" i="0" lang="en-GB" sz="1000" u="sng" cap="none" strike="noStrike">
                <a:solidFill>
                  <a:schemeClr val="hlink"/>
                </a:solidFill>
                <a:latin typeface="Open Sans"/>
                <a:ea typeface="Open Sans"/>
                <a:cs typeface="Open Sans"/>
                <a:sym typeface="Open Sans"/>
                <a:hlinkClick r:id="rId5"/>
              </a:rPr>
              <a:t>https://zenodo.org/record/5906818</a:t>
            </a:r>
            <a:r>
              <a:rPr b="0" i="0" lang="en-GB" sz="1000" u="none" cap="none" strike="noStrike">
                <a:solidFill>
                  <a:schemeClr val="dk1"/>
                </a:solidFill>
                <a:latin typeface="Open Sans"/>
                <a:ea typeface="Open Sans"/>
                <a:cs typeface="Open Sans"/>
                <a:sym typeface="Open Sans"/>
              </a:rPr>
              <a:t>, </a:t>
            </a:r>
            <a:r>
              <a:rPr b="0" i="0" lang="en-GB" sz="1000" u="none" cap="none" strike="noStrike">
                <a:solidFill>
                  <a:schemeClr val="lt1"/>
                </a:solidFill>
                <a:latin typeface="Open Sans"/>
                <a:ea typeface="Open Sans"/>
                <a:cs typeface="Open Sans"/>
                <a:sym typeface="Open Sans"/>
              </a:rPr>
              <a:t> </a:t>
            </a:r>
            <a:r>
              <a:rPr b="0" i="0" lang="en-GB" sz="1000" u="none" cap="none" strike="noStrike">
                <a:solidFill>
                  <a:schemeClr val="dk1"/>
                </a:solidFill>
                <a:latin typeface="Open Sans"/>
                <a:ea typeface="Open Sans"/>
                <a:cs typeface="Open Sans"/>
                <a:sym typeface="Open Sans"/>
              </a:rPr>
              <a:t>by </a:t>
            </a:r>
            <a:r>
              <a:rPr b="0" i="0" lang="en-GB" sz="1000" u="sng" cap="none" strike="noStrike">
                <a:solidFill>
                  <a:schemeClr val="hlink"/>
                </a:solidFill>
                <a:latin typeface="Open Sans"/>
                <a:ea typeface="Open Sans"/>
                <a:cs typeface="Open Sans"/>
                <a:sym typeface="Open Sans"/>
                <a:hlinkClick r:id="rId6"/>
              </a:rPr>
              <a:t>SPARC Europe</a:t>
            </a:r>
            <a:r>
              <a:rPr b="0" i="0" lang="en-GB" sz="1000" u="none" cap="none" strike="noStrike">
                <a:solidFill>
                  <a:schemeClr val="dk1"/>
                </a:solidFill>
                <a:latin typeface="Open Sans"/>
                <a:ea typeface="Open Sans"/>
                <a:cs typeface="Open Sans"/>
                <a:sym typeface="Open Sans"/>
              </a:rPr>
              <a:t> ENOEL, </a:t>
            </a:r>
            <a:r>
              <a:rPr b="0" i="0" lang="en-GB" sz="1000" u="sng" cap="none" strike="noStrike">
                <a:solidFill>
                  <a:schemeClr val="hlink"/>
                </a:solidFill>
                <a:latin typeface="Open Sans"/>
                <a:ea typeface="Open Sans"/>
                <a:cs typeface="Open Sans"/>
                <a:sym typeface="Open Sans"/>
                <a:hlinkClick r:id="rId7"/>
              </a:rPr>
              <a:t>CC BY</a:t>
            </a:r>
            <a:endParaRPr b="0" i="0" sz="1200" u="none" cap="none" strike="noStrike">
              <a:solidFill>
                <a:srgbClr val="34C3E0"/>
              </a:solidFill>
              <a:latin typeface="Calibri"/>
              <a:ea typeface="Calibri"/>
              <a:cs typeface="Calibri"/>
              <a:sym typeface="Calibri"/>
            </a:endParaRPr>
          </a:p>
        </p:txBody>
      </p:sp>
      <p:sp>
        <p:nvSpPr>
          <p:cNvPr id="107" name="Google Shape;107;p3"/>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8"/>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08" name="Google Shape;108;p3"/>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09" name="Google Shape;109;p3"/>
          <p:cNvSpPr txBox="1"/>
          <p:nvPr/>
        </p:nvSpPr>
        <p:spPr>
          <a:xfrm>
            <a:off x="493200" y="4429400"/>
            <a:ext cx="5593350" cy="440117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Atvērtās izglītības ieguvumi </a:t>
            </a:r>
            <a:r>
              <a:rPr b="1" i="0" lang="en-GB" sz="1800" u="none" cap="none" strike="noStrike">
                <a:solidFill>
                  <a:srgbClr val="FFDE59"/>
                </a:solidFill>
                <a:latin typeface="Open Sans"/>
                <a:ea typeface="Open Sans"/>
                <a:cs typeface="Open Sans"/>
                <a:sym typeface="Open Sans"/>
              </a:rPr>
              <a:t>studentiem</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FDE59"/>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Nodrošina ilgstošu pieejamību: </a:t>
            </a:r>
            <a:r>
              <a:rPr b="0" i="0" lang="en-GB" sz="1400" u="none" cap="none" strike="noStrike">
                <a:solidFill>
                  <a:srgbClr val="004993"/>
                </a:solidFill>
                <a:latin typeface="Open Sans"/>
                <a:ea typeface="Open Sans"/>
                <a:cs typeface="Open Sans"/>
                <a:sym typeface="Open Sans"/>
              </a:rPr>
              <a:t>studentiem būs iespēja piekļūt resursiem pat pēc tam, kad kurss jau būs beidzies.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Atbalsta iekļaušanu: </a:t>
            </a:r>
            <a:r>
              <a:rPr b="0" i="0" lang="en-GB" sz="1400" u="none" cap="none" strike="noStrike">
                <a:solidFill>
                  <a:srgbClr val="004993"/>
                </a:solidFill>
                <a:latin typeface="Open Sans"/>
                <a:ea typeface="Open Sans"/>
                <a:cs typeface="Open Sans"/>
                <a:sym typeface="Open Sans"/>
              </a:rPr>
              <a:t>AIR var tikt adaptēti, lai atspoguļotu studentu dažādos profilus un pieredzes, pievēršoties iekļaušanas vajadzībai dažādos līmeņos.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Veicināt mācīšanās dažādošanu: </a:t>
            </a:r>
            <a:r>
              <a:rPr b="0" i="0" lang="en-GB" sz="1400" u="none" cap="none" strike="noStrike">
                <a:solidFill>
                  <a:srgbClr val="004993"/>
                </a:solidFill>
                <a:latin typeface="Open Sans"/>
                <a:ea typeface="Open Sans"/>
                <a:cs typeface="Open Sans"/>
                <a:sym typeface="Open Sans"/>
              </a:rPr>
              <a:t>AIR ir pieejami jebkurā vietā un laikā, atkārtoti (un nenovērtējiet par zemu atkārtošanas vērtību!), un no dažādām ierīcēm un dažādos formātos.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Sekmēt mācīšanos mūža garumā: </a:t>
            </a:r>
            <a:r>
              <a:rPr b="0" i="0" lang="en-GB" sz="1400" u="none" cap="none" strike="noStrike">
                <a:solidFill>
                  <a:srgbClr val="004993"/>
                </a:solidFill>
                <a:latin typeface="Open Sans"/>
                <a:ea typeface="Open Sans"/>
                <a:cs typeface="Open Sans"/>
                <a:sym typeface="Open Sans"/>
              </a:rPr>
              <a:t>AIR ir pieejami ikvienam jebkurā vecumā, ikreiz, kad kāds vēlas kaut ko iemācīties vai atgriezties pie kāda resursa, lai atsvaidzinātu atmiņu.</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Ietaupa izmaksas: </a:t>
            </a:r>
            <a:r>
              <a:rPr b="0" i="0" lang="en-GB" sz="1400" u="none" cap="none" strike="noStrike">
                <a:solidFill>
                  <a:srgbClr val="004993"/>
                </a:solidFill>
                <a:latin typeface="Open Sans"/>
                <a:ea typeface="Open Sans"/>
                <a:cs typeface="Open Sans"/>
                <a:sym typeface="Open Sans"/>
              </a:rPr>
              <a:t>augstas cenas var likt studentiem izmantot vecākas konkrētu publikāciju versijas; ar AIR tā nav problēma.</a:t>
            </a:r>
            <a:endParaRPr b="0" i="0" sz="1400" u="none" cap="none" strike="noStrike">
              <a:solidFill>
                <a:srgbClr val="000000"/>
              </a:solidFill>
              <a:latin typeface="Arial"/>
              <a:ea typeface="Arial"/>
              <a:cs typeface="Arial"/>
              <a:sym typeface="Arial"/>
            </a:endParaRPr>
          </a:p>
        </p:txBody>
      </p:sp>
      <p:sp>
        <p:nvSpPr>
          <p:cNvPr id="110" name="Google Shape;110;p3"/>
          <p:cNvSpPr txBox="1"/>
          <p:nvPr/>
        </p:nvSpPr>
        <p:spPr>
          <a:xfrm>
            <a:off x="4996025" y="2610488"/>
            <a:ext cx="2295300"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FF0000"/>
                </a:solidFill>
                <a:latin typeface="Arial"/>
                <a:ea typeface="Arial"/>
                <a:cs typeface="Arial"/>
                <a:sym typeface="Arial"/>
              </a:rPr>
              <a:t>Piemērs pielāgošanai jūsu vajadzībām</a:t>
            </a:r>
            <a:endParaRPr b="1" i="0" sz="1400" u="none" cap="none" strike="noStrike">
              <a:solidFill>
                <a:srgbClr val="FF0000"/>
              </a:solidFill>
              <a:latin typeface="Arial"/>
              <a:ea typeface="Arial"/>
              <a:cs typeface="Arial"/>
              <a:sym typeface="Arial"/>
            </a:endParaRPr>
          </a:p>
        </p:txBody>
      </p:sp>
      <p:sp>
        <p:nvSpPr>
          <p:cNvPr id="111" name="Google Shape;111;p3"/>
          <p:cNvSpPr txBox="1"/>
          <p:nvPr/>
        </p:nvSpPr>
        <p:spPr>
          <a:xfrm>
            <a:off x="2608875" y="3429675"/>
            <a:ext cx="2295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FF0000"/>
                </a:solidFill>
                <a:latin typeface="Arial"/>
                <a:ea typeface="Arial"/>
                <a:cs typeface="Arial"/>
                <a:sym typeface="Arial"/>
              </a:rPr>
              <a:t>Pievienot attiecināmības pazīņojumu</a:t>
            </a:r>
            <a:endParaRPr b="1" i="0" sz="1400" u="none" cap="none" strike="noStrike">
              <a:solidFill>
                <a:srgbClr val="FF0000"/>
              </a:solidFill>
              <a:latin typeface="Arial"/>
              <a:ea typeface="Arial"/>
              <a:cs typeface="Arial"/>
              <a:sym typeface="Arial"/>
            </a:endParaRPr>
          </a:p>
        </p:txBody>
      </p:sp>
      <p:sp>
        <p:nvSpPr>
          <p:cNvPr id="112" name="Google Shape;112;p3"/>
          <p:cNvSpPr/>
          <p:nvPr/>
        </p:nvSpPr>
        <p:spPr>
          <a:xfrm>
            <a:off x="2558650" y="2959700"/>
            <a:ext cx="743700" cy="400200"/>
          </a:xfrm>
          <a:prstGeom prst="lef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3"/>
          <p:cNvSpPr/>
          <p:nvPr/>
        </p:nvSpPr>
        <p:spPr>
          <a:xfrm>
            <a:off x="6458675" y="8972225"/>
            <a:ext cx="446100" cy="831300"/>
          </a:xfrm>
          <a:prstGeom prst="down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3"/>
          <p:cNvSpPr txBox="1"/>
          <p:nvPr/>
        </p:nvSpPr>
        <p:spPr>
          <a:xfrm>
            <a:off x="2791755" y="9276480"/>
            <a:ext cx="3417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FF0000"/>
                </a:solidFill>
                <a:latin typeface="Arial"/>
                <a:ea typeface="Arial"/>
                <a:cs typeface="Arial"/>
                <a:sym typeface="Arial"/>
              </a:rPr>
              <a:t>Pievienojiet savas organizācijas logo</a:t>
            </a:r>
            <a:endParaRPr b="1" i="0" sz="1400" u="none" cap="none" strike="noStrike">
              <a:solidFill>
                <a:srgbClr val="FF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4"/>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4"/>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21" name="Google Shape;121;p4"/>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4"/>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3" name="Google Shape;123;p4"/>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24" name="Google Shape;124;p4"/>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25" name="Google Shape;125;p4"/>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26" name="Google Shape;126;p4"/>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27" name="Google Shape;127;p4"/>
          <p:cNvSpPr txBox="1"/>
          <p:nvPr/>
        </p:nvSpPr>
        <p:spPr>
          <a:xfrm>
            <a:off x="2357725" y="459425"/>
            <a:ext cx="46293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28" name="Google Shape;128;p4"/>
          <p:cNvSpPr txBox="1"/>
          <p:nvPr/>
        </p:nvSpPr>
        <p:spPr>
          <a:xfrm>
            <a:off x="493200" y="4317189"/>
            <a:ext cx="5593350" cy="449350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Atvērtās izglītības ieguvumi </a:t>
            </a:r>
            <a:r>
              <a:rPr b="1" i="0" lang="en-GB" sz="18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FFDE59"/>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Nodrošina ilgstošu pieejamību: </a:t>
            </a:r>
            <a:r>
              <a:rPr b="0" i="0" lang="en-GB" sz="1400" u="none" cap="none" strike="noStrike">
                <a:solidFill>
                  <a:srgbClr val="004993"/>
                </a:solidFill>
                <a:latin typeface="Open Sans"/>
                <a:ea typeface="Open Sans"/>
                <a:cs typeface="Open Sans"/>
                <a:sym typeface="Open Sans"/>
              </a:rPr>
              <a:t>studentiem būs iespēja piekļūt resursiem pat pēc tam, kad kurss jau būs beidzies.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Atbalsta iekļaušanu: </a:t>
            </a:r>
            <a:r>
              <a:rPr b="0" i="0" lang="en-GB" sz="1400" u="none" cap="none" strike="noStrike">
                <a:solidFill>
                  <a:srgbClr val="004993"/>
                </a:solidFill>
                <a:latin typeface="Open Sans"/>
                <a:ea typeface="Open Sans"/>
                <a:cs typeface="Open Sans"/>
                <a:sym typeface="Open Sans"/>
              </a:rPr>
              <a:t>AIR var tikt adaptēti, lai atspoguļotu studentu dažādos profilus un pieredzes, pievēršoties iekļaušanas vajadzībai dažādos līmeņos.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Veicināt mācīšanās dažādošanu: </a:t>
            </a:r>
            <a:r>
              <a:rPr b="0" i="0" lang="en-GB" sz="1400" u="none" cap="none" strike="noStrike">
                <a:solidFill>
                  <a:srgbClr val="004993"/>
                </a:solidFill>
                <a:latin typeface="Open Sans"/>
                <a:ea typeface="Open Sans"/>
                <a:cs typeface="Open Sans"/>
                <a:sym typeface="Open Sans"/>
              </a:rPr>
              <a:t>AIR ir pieejami jebkurā vietā un laikā, atkārtoti (un nenovērtējiet par zemu atkārtošanas vērtību!), un no dažādām ierīcēm un dažādos formātos.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Sekmēt mācīšanos mūža garumā: </a:t>
            </a:r>
            <a:r>
              <a:rPr b="0" i="0" lang="en-GB" sz="1400" u="none" cap="none" strike="noStrike">
                <a:solidFill>
                  <a:srgbClr val="004993"/>
                </a:solidFill>
                <a:latin typeface="Open Sans"/>
                <a:ea typeface="Open Sans"/>
                <a:cs typeface="Open Sans"/>
                <a:sym typeface="Open Sans"/>
              </a:rPr>
              <a:t>AIR ir pieejami ikvienam jebkurā vecumā, ikreiz, kad kāds vēlas kaut ko iemācīties vai atgriezties pie kāda resursa, lai atsvaidzinātu atmiņu.</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Ietaupa izmaksas: </a:t>
            </a:r>
            <a:r>
              <a:rPr b="0" i="0" lang="en-GB" sz="1400" u="none" cap="none" strike="noStrike">
                <a:solidFill>
                  <a:srgbClr val="004993"/>
                </a:solidFill>
                <a:latin typeface="Open Sans"/>
                <a:ea typeface="Open Sans"/>
                <a:cs typeface="Open Sans"/>
                <a:sym typeface="Open Sans"/>
              </a:rPr>
              <a:t>augstas cenas var likt studentiem izmantot vecākas konkrētu publikāciju versijas; ar AIR tā nav problēma.</a:t>
            </a:r>
            <a:endParaRPr b="0" i="0" sz="11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5"/>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5"/>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35" name="Google Shape;135;p5"/>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5"/>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7" name="Google Shape;137;p5"/>
          <p:cNvPicPr preferRelativeResize="0"/>
          <p:nvPr/>
        </p:nvPicPr>
        <p:blipFill rotWithShape="1">
          <a:blip r:embed="rId3">
            <a:alphaModFix/>
          </a:blip>
          <a:srcRect b="0" l="0" r="0" t="0"/>
          <a:stretch/>
        </p:blipFill>
        <p:spPr>
          <a:xfrm>
            <a:off x="182250" y="9963525"/>
            <a:ext cx="1232114" cy="431100"/>
          </a:xfrm>
          <a:prstGeom prst="rect">
            <a:avLst/>
          </a:prstGeom>
          <a:noFill/>
          <a:ln>
            <a:noFill/>
          </a:ln>
        </p:spPr>
      </p:pic>
      <p:pic>
        <p:nvPicPr>
          <p:cNvPr id="138" name="Google Shape;138;p5"/>
          <p:cNvPicPr preferRelativeResize="0"/>
          <p:nvPr/>
        </p:nvPicPr>
        <p:blipFill rotWithShape="1">
          <a:blip r:embed="rId4">
            <a:alphaModFix/>
          </a:blip>
          <a:srcRect b="0" l="0" r="0" t="0"/>
          <a:stretch/>
        </p:blipFill>
        <p:spPr>
          <a:xfrm>
            <a:off x="569400" y="562956"/>
            <a:ext cx="1517901" cy="1152338"/>
          </a:xfrm>
          <a:prstGeom prst="rect">
            <a:avLst/>
          </a:prstGeom>
          <a:noFill/>
          <a:ln>
            <a:noFill/>
          </a:ln>
        </p:spPr>
      </p:pic>
      <p:sp>
        <p:nvSpPr>
          <p:cNvPr id="139" name="Google Shape;139;p5"/>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40" name="Google Shape;140;p5"/>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5"/>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41" name="Google Shape;141;p5"/>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
        <p:nvSpPr>
          <p:cNvPr id="142" name="Google Shape;142;p5"/>
          <p:cNvSpPr txBox="1"/>
          <p:nvPr/>
        </p:nvSpPr>
        <p:spPr>
          <a:xfrm>
            <a:off x="493200" y="4429400"/>
            <a:ext cx="5142600" cy="4597126"/>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Atvērtās izglītības ieguvumi </a:t>
            </a:r>
            <a:r>
              <a:rPr b="1" i="0" lang="en-GB" sz="18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Veicina mācīšanās iespējas: </a:t>
            </a:r>
            <a:r>
              <a:rPr b="0" i="0" lang="en-GB" sz="1400" u="none" cap="none" strike="noStrike">
                <a:solidFill>
                  <a:srgbClr val="004993"/>
                </a:solidFill>
                <a:latin typeface="Open Sans"/>
                <a:ea typeface="Open Sans"/>
                <a:cs typeface="Open Sans"/>
                <a:sym typeface="Open Sans"/>
              </a:rPr>
              <a:t>studenti, kas lieto AIR, sasniedz tādus pašus vai labākus rezultātus, kā tie, kas lieto tradicionālo materiālus (http://openedgroup.org/review).</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Nodrošina sagatavotību: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400" u="none" cap="none" strike="noStrike">
                <a:solidFill>
                  <a:srgbClr val="004993"/>
                </a:solidFill>
                <a:latin typeface="Open Sans"/>
                <a:ea typeface="Open Sans"/>
                <a:cs typeface="Open Sans"/>
                <a:sym typeface="Open Sans"/>
              </a:rPr>
              <a:t>AIR var būt pieejami no kursa sākuma, kas nozīmē, ka studenti var nekavējoties sākt ar tiem strādāt.</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Veicina kvalitāti: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 </a:t>
            </a:r>
            <a:r>
              <a:rPr b="0" i="0" lang="en-GB" sz="1400" u="none" cap="none" strike="noStrike">
                <a:solidFill>
                  <a:srgbClr val="004993"/>
                </a:solidFill>
                <a:latin typeface="Open Sans"/>
                <a:ea typeface="Open Sans"/>
                <a:cs typeface="Open Sans"/>
                <a:sym typeface="Open Sans"/>
              </a:rPr>
              <a:t>AIR pieļauj kvalitātes uzlabošanu un pastāvīgu aktualizēšanu kopā ar ātru izplatīšanu, kas nodrošina to, ka informācija šajos resursos ir vienmēr aktuāla.</a:t>
            </a:r>
            <a:endParaRPr b="0" i="0" sz="12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Apbalvo atvērtās prakses: </a:t>
            </a:r>
            <a:r>
              <a:rPr b="0" i="0" lang="en-GB" sz="1400" u="none" cap="none" strike="noStrike">
                <a:solidFill>
                  <a:srgbClr val="004993"/>
                </a:solidFill>
                <a:latin typeface="Open Sans"/>
                <a:ea typeface="Open Sans"/>
                <a:cs typeface="Open Sans"/>
                <a:sym typeface="Open Sans"/>
              </a:rPr>
              <a:t>studenti var tikt novērtēti kā daļa no autoru komandas un tikt novērtēti viņu darba un prasmju dēļ.</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1000"/>
              </a:spcAft>
              <a:buClr>
                <a:srgbClr val="000000"/>
              </a:buClr>
              <a:buSzPts val="1400"/>
              <a:buFont typeface="Arial"/>
              <a:buNone/>
            </a:pPr>
            <a:r>
              <a:t/>
            </a:r>
            <a:endParaRPr b="1" i="0" sz="1400" u="none" cap="none" strike="noStrike">
              <a:solidFill>
                <a:srgbClr val="004993"/>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6"/>
          <p:cNvSpPr/>
          <p:nvPr/>
        </p:nvSpPr>
        <p:spPr>
          <a:xfrm>
            <a:off x="182250" y="180975"/>
            <a:ext cx="7228200" cy="3718800"/>
          </a:xfrm>
          <a:prstGeom prst="rect">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6"/>
          <p:cNvSpPr/>
          <p:nvPr/>
        </p:nvSpPr>
        <p:spPr>
          <a:xfrm>
            <a:off x="182250" y="3899650"/>
            <a:ext cx="59043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49" name="Google Shape;149;p6"/>
          <p:cNvSpPr/>
          <p:nvPr/>
        </p:nvSpPr>
        <p:spPr>
          <a:xfrm>
            <a:off x="4642650" y="5612513"/>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6"/>
          <p:cNvSpPr/>
          <p:nvPr/>
        </p:nvSpPr>
        <p:spPr>
          <a:xfrm>
            <a:off x="2396100" y="2496975"/>
            <a:ext cx="2767800" cy="2672400"/>
          </a:xfrm>
          <a:prstGeom prst="ellipse">
            <a:avLst/>
          </a:prstGeom>
          <a:solidFill>
            <a:srgbClr val="FFDE5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6"/>
          <p:cNvSpPr txBox="1"/>
          <p:nvPr/>
        </p:nvSpPr>
        <p:spPr>
          <a:xfrm>
            <a:off x="493200" y="5479150"/>
            <a:ext cx="5060400" cy="395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Atvērtās izglītības ieguvumi </a:t>
            </a:r>
            <a:r>
              <a:rPr b="1" i="0" lang="en-GB" sz="1800" u="none" cap="none" strike="noStrike">
                <a:solidFill>
                  <a:srgbClr val="FFDE59"/>
                </a:solidFill>
                <a:latin typeface="Open Sans"/>
                <a:ea typeface="Open Sans"/>
                <a:cs typeface="Open Sans"/>
                <a:sym typeface="Open Sans"/>
              </a:rPr>
              <a:t>studentiem</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1" i="0" sz="2000" u="none" cap="none" strike="noStrike">
              <a:solidFill>
                <a:srgbClr val="FFDE59"/>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Samazina izmaksas: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400" u="none" cap="none" strike="noStrike">
                <a:solidFill>
                  <a:srgbClr val="004993"/>
                </a:solidFill>
                <a:latin typeface="Open Sans"/>
                <a:ea typeface="Open Sans"/>
                <a:cs typeface="Open Sans"/>
                <a:sym typeface="Open Sans"/>
              </a:rPr>
              <a:t>AIR= bez maksas + atļaujas.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Nodrošina labāku izglītību = </a:t>
            </a:r>
            <a:r>
              <a:rPr b="0" i="0" lang="en-GB" sz="1400" u="none" cap="none" strike="noStrike">
                <a:solidFill>
                  <a:srgbClr val="004993"/>
                </a:solidFill>
                <a:latin typeface="Open Sans"/>
                <a:ea typeface="Open Sans"/>
                <a:cs typeface="Open Sans"/>
                <a:sym typeface="Open Sans"/>
              </a:rPr>
              <a:t>nodrošināt labāku nākotni (</a:t>
            </a:r>
            <a:r>
              <a:rPr b="0" i="0" lang="en-GB" sz="1400" u="sng" cap="none" strike="noStrike">
                <a:solidFill>
                  <a:schemeClr val="hlink"/>
                </a:solidFill>
                <a:latin typeface="Open Sans"/>
                <a:ea typeface="Open Sans"/>
                <a:cs typeface="Open Sans"/>
                <a:sym typeface="Open Sans"/>
                <a:hlinkClick r:id="rId3"/>
              </a:rPr>
              <a:t>IAM 4</a:t>
            </a:r>
            <a:r>
              <a:rPr b="0" i="0" lang="en-GB" sz="1400" u="none" cap="none" strike="noStrike">
                <a:solidFill>
                  <a:srgbClr val="004993"/>
                </a:solidFill>
                <a:latin typeface="Open Sans"/>
                <a:ea typeface="Open Sans"/>
                <a:cs typeface="Open Sans"/>
                <a:sym typeface="Open Sans"/>
              </a:rPr>
              <a:t>: «Nodrošināt iekļaujošu un kvalitatīvu izglītību un veicināt mūžizglītības iespējas»).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Veicina izpratni:</a:t>
            </a:r>
            <a:r>
              <a:rPr b="0" i="0" lang="en-GB" sz="1400" u="none" cap="none" strike="noStrike">
                <a:solidFill>
                  <a:srgbClr val="004993"/>
                </a:solidFill>
                <a:latin typeface="Open Sans"/>
                <a:ea typeface="Open Sans"/>
                <a:cs typeface="Open Sans"/>
                <a:sym typeface="Open Sans"/>
              </a:rPr>
              <a:t> studenti var izskatīt konceptus/ apsvērt idejas, izmantojot plašu resursu klāstu (t.i., atkārtot vienu un to pašu konceptu, izmantojot dažādus skaidrojumus).</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Koprade: </a:t>
            </a:r>
            <a:r>
              <a:rPr b="0" i="0" lang="en-GB" sz="1400" u="none" cap="none" strike="noStrike">
                <a:solidFill>
                  <a:srgbClr val="004993"/>
                </a:solidFill>
                <a:latin typeface="Open Sans"/>
                <a:ea typeface="Open Sans"/>
                <a:cs typeface="Open Sans"/>
                <a:sym typeface="Open Sans"/>
              </a:rPr>
              <a:t>AIR dod studentiem iespēju būt partneriem kopradē, kas dod ieguvumus tieši viņiem.</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t/>
            </a:r>
            <a:endParaRPr b="1" i="0" sz="1800" u="none" cap="none" strike="noStrike">
              <a:solidFill>
                <a:srgbClr val="004993"/>
              </a:solidFill>
              <a:latin typeface="Open Sans"/>
              <a:ea typeface="Open Sans"/>
              <a:cs typeface="Open Sans"/>
              <a:sym typeface="Open Sans"/>
            </a:endParaRPr>
          </a:p>
        </p:txBody>
      </p:sp>
      <p:pic>
        <p:nvPicPr>
          <p:cNvPr id="152" name="Google Shape;152;p6"/>
          <p:cNvPicPr preferRelativeResize="0"/>
          <p:nvPr/>
        </p:nvPicPr>
        <p:blipFill rotWithShape="1">
          <a:blip r:embed="rId4">
            <a:alphaModFix/>
          </a:blip>
          <a:srcRect b="0" l="0" r="0" t="0"/>
          <a:stretch/>
        </p:blipFill>
        <p:spPr>
          <a:xfrm>
            <a:off x="182250" y="9963525"/>
            <a:ext cx="1232114" cy="431100"/>
          </a:xfrm>
          <a:prstGeom prst="rect">
            <a:avLst/>
          </a:prstGeom>
          <a:noFill/>
          <a:ln>
            <a:noFill/>
          </a:ln>
        </p:spPr>
      </p:pic>
      <p:pic>
        <p:nvPicPr>
          <p:cNvPr id="153" name="Google Shape;153;p6"/>
          <p:cNvPicPr preferRelativeResize="0"/>
          <p:nvPr/>
        </p:nvPicPr>
        <p:blipFill rotWithShape="1">
          <a:blip r:embed="rId5">
            <a:alphaModFix/>
          </a:blip>
          <a:srcRect b="0" l="0" r="0" t="0"/>
          <a:stretch/>
        </p:blipFill>
        <p:spPr>
          <a:xfrm>
            <a:off x="569400" y="562956"/>
            <a:ext cx="1517901" cy="1152338"/>
          </a:xfrm>
          <a:prstGeom prst="rect">
            <a:avLst/>
          </a:prstGeom>
          <a:noFill/>
          <a:ln>
            <a:noFill/>
          </a:ln>
        </p:spPr>
      </p:pic>
      <p:sp>
        <p:nvSpPr>
          <p:cNvPr id="154" name="Google Shape;154;p6"/>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55" name="Google Shape;155;p6"/>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6"/>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56" name="Google Shape;156;p6"/>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7"/>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7"/>
          <p:cNvSpPr/>
          <p:nvPr/>
        </p:nvSpPr>
        <p:spPr>
          <a:xfrm>
            <a:off x="1335525" y="3899650"/>
            <a:ext cx="60750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63" name="Google Shape;163;p7"/>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7"/>
          <p:cNvSpPr/>
          <p:nvPr/>
        </p:nvSpPr>
        <p:spPr>
          <a:xfrm>
            <a:off x="-1410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5" name="Google Shape;165;p7"/>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66" name="Google Shape;166;p7"/>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67" name="Google Shape;167;p7"/>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4"/>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68" name="Google Shape;168;p7"/>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69" name="Google Shape;169;p7"/>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170" name="Google Shape;170;p7"/>
          <p:cNvSpPr txBox="1"/>
          <p:nvPr/>
        </p:nvSpPr>
        <p:spPr>
          <a:xfrm>
            <a:off x="2780700" y="4798492"/>
            <a:ext cx="4112400" cy="449350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Ļauj pielāgošanu: </a:t>
            </a:r>
            <a:r>
              <a:rPr b="0" i="0" lang="en-GB" sz="1400" u="none" cap="none" strike="noStrike">
                <a:solidFill>
                  <a:srgbClr val="004993"/>
                </a:solidFill>
                <a:latin typeface="Open Sans"/>
                <a:ea typeface="Open Sans"/>
                <a:cs typeface="Open Sans"/>
                <a:sym typeface="Open Sans"/>
              </a:rPr>
              <a:t>pasniedzēji var (daļēji vai pilnībā) pielāgot AIR, radot labāko kursu materiālu kopumu katrai mācīšanās pieredzei, nepārtraukti uzlabojot AIR kvalitāti.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Nodrošina atvērtu pedagoģiju: </a:t>
            </a:r>
            <a:r>
              <a:rPr b="0" i="0" lang="en-GB" sz="1400" u="none" cap="none" strike="noStrike">
                <a:solidFill>
                  <a:srgbClr val="004993"/>
                </a:solidFill>
                <a:latin typeface="Open Sans"/>
                <a:ea typeface="Open Sans"/>
                <a:cs typeface="Open Sans"/>
                <a:sym typeface="Open Sans"/>
              </a:rPr>
              <a:t>ar AIR studenti ir dziļi iesaistīti izglītības procesā un mācību materiālu izveidē, būtībā radot pašiem savus pasniedzēja vadībā.</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Ceļ reputāciju: </a:t>
            </a:r>
            <a:r>
              <a:rPr b="0" i="0" lang="en-GB" sz="1400" u="none" cap="none" strike="noStrike">
                <a:solidFill>
                  <a:srgbClr val="004993"/>
                </a:solidFill>
                <a:latin typeface="Open Sans"/>
                <a:ea typeface="Open Sans"/>
                <a:cs typeface="Open Sans"/>
                <a:sym typeface="Open Sans"/>
              </a:rPr>
              <a:t>AIR kvalitāte veicina pasniedzēju reputāciju lokālā un starptautiskā līmenī, vienlaikus piedāvājot iespējas sadarboties ar kolēģiem visā pasaulē.</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GB" sz="1400" u="none" cap="none" strike="noStrike">
                <a:solidFill>
                  <a:srgbClr val="004993"/>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Samazina darba apjomu: </a:t>
            </a:r>
            <a:r>
              <a:rPr b="0" i="0" lang="en-GB" sz="1400" u="none" cap="none" strike="noStrike">
                <a:solidFill>
                  <a:srgbClr val="004993"/>
                </a:solidFill>
                <a:latin typeface="Open Sans"/>
                <a:ea typeface="Open Sans"/>
                <a:cs typeface="Open Sans"/>
                <a:sym typeface="Open Sans"/>
              </a:rPr>
              <a:t>pasniedzējiem nav katru reizi jāizgudro ritenis no jauna, tie var izmantot to, kas jau ir gatavs.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Iedvesmo: </a:t>
            </a:r>
            <a:r>
              <a:rPr b="0" i="0" lang="en-GB" sz="1400" u="none" cap="none" strike="noStrike">
                <a:solidFill>
                  <a:srgbClr val="004993"/>
                </a:solidFill>
                <a:latin typeface="Open Sans"/>
                <a:ea typeface="Open Sans"/>
                <a:cs typeface="Open Sans"/>
                <a:sym typeface="Open Sans"/>
              </a:rPr>
              <a:t>AIR ir ceļš pie jaunām idejām.</a:t>
            </a:r>
            <a:endParaRPr b="0" i="0" sz="1600" u="none" cap="none" strike="noStrike">
              <a:solidFill>
                <a:srgbClr val="004993"/>
              </a:solidFill>
              <a:latin typeface="Open Sans"/>
              <a:ea typeface="Open Sans"/>
              <a:cs typeface="Open Sans"/>
              <a:sym typeface="Open Sans"/>
            </a:endParaRPr>
          </a:p>
        </p:txBody>
      </p:sp>
      <p:sp>
        <p:nvSpPr>
          <p:cNvPr id="171" name="Google Shape;171;p7"/>
          <p:cNvSpPr txBox="1"/>
          <p:nvPr/>
        </p:nvSpPr>
        <p:spPr>
          <a:xfrm>
            <a:off x="1676250" y="4057475"/>
            <a:ext cx="5404800" cy="461635"/>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Atvērtās izglītības ieguvumi pasniedzējiem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8"/>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8"/>
          <p:cNvSpPr/>
          <p:nvPr/>
        </p:nvSpPr>
        <p:spPr>
          <a:xfrm>
            <a:off x="1335525" y="3899650"/>
            <a:ext cx="60750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78" name="Google Shape;178;p8"/>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8"/>
          <p:cNvSpPr/>
          <p:nvPr/>
        </p:nvSpPr>
        <p:spPr>
          <a:xfrm>
            <a:off x="-1410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0" name="Google Shape;180;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1" name="Google Shape;181;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82" name="Google Shape;182;p8"/>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83" name="Google Shape;183;p8"/>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184" name="Google Shape;184;p8"/>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4"/>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185" name="Google Shape;185;p8"/>
          <p:cNvSpPr txBox="1"/>
          <p:nvPr/>
        </p:nvSpPr>
        <p:spPr>
          <a:xfrm>
            <a:off x="2757200" y="4597950"/>
            <a:ext cx="4147500" cy="459045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Veicina aktīvas pieejas: </a:t>
            </a:r>
            <a:r>
              <a:rPr b="0" i="0" lang="en-GB" sz="1400" u="none" cap="none" strike="noStrike">
                <a:solidFill>
                  <a:srgbClr val="004993"/>
                </a:solidFill>
                <a:latin typeface="Open Sans"/>
                <a:ea typeface="Open Sans"/>
                <a:cs typeface="Open Sans"/>
                <a:sym typeface="Open Sans"/>
              </a:rPr>
              <a:t>pasniedzēji var dizainēt daudzveidīgas stratēģijas ar aktīvu studentu iesaisti, lai atbalstītu mācīšanās caur darīšanu pieredzes, kas balstītas AIR adaptēšanā un remiksēšanā.</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Veicina sadarbību: </a:t>
            </a:r>
            <a:r>
              <a:rPr b="0" i="0" lang="en-GB" sz="1400" u="none" cap="none" strike="noStrike">
                <a:solidFill>
                  <a:srgbClr val="004993"/>
                </a:solidFill>
                <a:latin typeface="Open Sans"/>
                <a:ea typeface="Open Sans"/>
                <a:cs typeface="Open Sans"/>
                <a:sym typeface="Open Sans"/>
              </a:rPr>
              <a:t>vienaudžu (peer-to-peer) atsauksmes, studentu sadarbība, un ekspertu iesaiste tiek palielināta un tie bagātina pasniedzējus, pateicoties procesam, ko rada atvērtās licences.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Atbalsta inovācijas: </a:t>
            </a:r>
            <a:r>
              <a:rPr b="0" i="0" lang="en-GB" sz="1400" u="none" cap="none" strike="noStrike">
                <a:solidFill>
                  <a:srgbClr val="004993"/>
                </a:solidFill>
                <a:latin typeface="Open Sans"/>
                <a:ea typeface="Open Sans"/>
                <a:cs typeface="Open Sans"/>
                <a:sym typeface="Open Sans"/>
              </a:rPr>
              <a:t>AIR piedāvā iespēju veicināt mācīšanas un mācīšanās materiālu kvalitāti, ļaujot citiem uz tiem balstīties un nodrošināt konstruktīvas atsauksmes.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4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400" u="none" cap="none" strike="noStrike">
                <a:solidFill>
                  <a:srgbClr val="004993"/>
                </a:solidFill>
                <a:latin typeface="Open Sans"/>
                <a:ea typeface="Open Sans"/>
                <a:cs typeface="Open Sans"/>
                <a:sym typeface="Open Sans"/>
              </a:rPr>
              <a:t>Nodrošina mantojumu: </a:t>
            </a:r>
            <a:r>
              <a:rPr b="0" i="0" lang="en-GB" sz="1400" u="none" cap="none" strike="noStrike">
                <a:solidFill>
                  <a:srgbClr val="004993"/>
                </a:solidFill>
                <a:latin typeface="Open Sans"/>
                <a:ea typeface="Open Sans"/>
                <a:cs typeface="Open Sans"/>
                <a:sym typeface="Open Sans"/>
              </a:rPr>
              <a:t>vairākkārtējā izmantošana, ko veicina AIR, turpinās arī pēc pensionēšanās.</a:t>
            </a:r>
            <a:endParaRPr b="0" i="0" sz="1400" u="none" cap="none" strike="noStrike">
              <a:solidFill>
                <a:srgbClr val="000000"/>
              </a:solidFill>
              <a:latin typeface="Arial"/>
              <a:ea typeface="Arial"/>
              <a:cs typeface="Arial"/>
              <a:sym typeface="Arial"/>
            </a:endParaRPr>
          </a:p>
        </p:txBody>
      </p:sp>
      <p:sp>
        <p:nvSpPr>
          <p:cNvPr id="186" name="Google Shape;186;p8"/>
          <p:cNvSpPr txBox="1"/>
          <p:nvPr/>
        </p:nvSpPr>
        <p:spPr>
          <a:xfrm>
            <a:off x="1676250" y="4057475"/>
            <a:ext cx="54048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Atvērtās izglītības ieguvumi pasniedzējiem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
        <p:nvSpPr>
          <p:cNvPr id="187" name="Google Shape;187;p8"/>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188" name="Google Shape;188;p8"/>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9"/>
          <p:cNvSpPr/>
          <p:nvPr/>
        </p:nvSpPr>
        <p:spPr>
          <a:xfrm>
            <a:off x="182250" y="180975"/>
            <a:ext cx="7228200" cy="3718800"/>
          </a:xfrm>
          <a:prstGeom prst="rect">
            <a:avLst/>
          </a:prstGeom>
          <a:solidFill>
            <a:srgbClr val="FFA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9"/>
          <p:cNvSpPr/>
          <p:nvPr/>
        </p:nvSpPr>
        <p:spPr>
          <a:xfrm>
            <a:off x="1335525" y="3899650"/>
            <a:ext cx="6075000" cy="5794200"/>
          </a:xfrm>
          <a:prstGeom prst="rect">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9000"/>
              </a:lnSpc>
              <a:spcBef>
                <a:spcPts val="1200"/>
              </a:spcBef>
              <a:spcAft>
                <a:spcPts val="1200"/>
              </a:spcAft>
              <a:buClr>
                <a:schemeClr val="dk1"/>
              </a:buClr>
              <a:buSzPts val="1100"/>
              <a:buFont typeface="Arial"/>
              <a:buNone/>
            </a:pPr>
            <a:r>
              <a:t/>
            </a:r>
            <a:endParaRPr b="0" i="0" sz="1200" u="none" cap="none" strike="noStrike">
              <a:solidFill>
                <a:srgbClr val="34C3E0"/>
              </a:solidFill>
              <a:latin typeface="Arial"/>
              <a:ea typeface="Arial"/>
              <a:cs typeface="Arial"/>
              <a:sym typeface="Arial"/>
            </a:endParaRPr>
          </a:p>
        </p:txBody>
      </p:sp>
      <p:sp>
        <p:nvSpPr>
          <p:cNvPr id="195" name="Google Shape;195;p9"/>
          <p:cNvSpPr/>
          <p:nvPr/>
        </p:nvSpPr>
        <p:spPr>
          <a:xfrm>
            <a:off x="2396100" y="2695500"/>
            <a:ext cx="2767800" cy="2672400"/>
          </a:xfrm>
          <a:prstGeom prst="ellipse">
            <a:avLst/>
          </a:prstGeom>
          <a:solidFill>
            <a:srgbClr val="34C3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96" name="Google Shape;196;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97" name="Google Shape;197;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pic>
        <p:nvPicPr>
          <p:cNvPr id="198" name="Google Shape;198;p9"/>
          <p:cNvPicPr preferRelativeResize="0"/>
          <p:nvPr/>
        </p:nvPicPr>
        <p:blipFill rotWithShape="1">
          <a:blip r:embed="rId3">
            <a:alphaModFix/>
          </a:blip>
          <a:srcRect b="0" l="0" r="0" t="0"/>
          <a:stretch/>
        </p:blipFill>
        <p:spPr>
          <a:xfrm>
            <a:off x="569400" y="562956"/>
            <a:ext cx="1517901" cy="1152338"/>
          </a:xfrm>
          <a:prstGeom prst="rect">
            <a:avLst/>
          </a:prstGeom>
          <a:noFill/>
          <a:ln>
            <a:noFill/>
          </a:ln>
        </p:spPr>
      </p:pic>
      <p:sp>
        <p:nvSpPr>
          <p:cNvPr id="199" name="Google Shape;199;p9"/>
          <p:cNvSpPr txBox="1"/>
          <p:nvPr/>
        </p:nvSpPr>
        <p:spPr>
          <a:xfrm>
            <a:off x="591700" y="663225"/>
            <a:ext cx="1473300" cy="798900"/>
          </a:xfrm>
          <a:prstGeom prst="rect">
            <a:avLst/>
          </a:prstGeom>
          <a:noFill/>
          <a:ln>
            <a:noFill/>
          </a:ln>
        </p:spPr>
        <p:txBody>
          <a:bodyPr anchorCtr="0" anchor="t" bIns="91425" lIns="91425" spcFirstLastPara="1" rIns="91425" wrap="square" tIns="91425">
            <a:spAutoFit/>
          </a:bodyPr>
          <a:lstStyle/>
          <a:p>
            <a:pPr indent="0" lvl="0" marL="0" marR="0" rtl="0" algn="l">
              <a:lnSpc>
                <a:spcPct val="70000"/>
              </a:lnSpc>
              <a:spcBef>
                <a:spcPts val="0"/>
              </a:spcBef>
              <a:spcAft>
                <a:spcPts val="0"/>
              </a:spcAft>
              <a:buClr>
                <a:srgbClr val="000000"/>
              </a:buClr>
              <a:buSzPts val="3300"/>
              <a:buFont typeface="Arial"/>
              <a:buNone/>
            </a:pPr>
            <a:r>
              <a:rPr b="1" i="0" lang="en-GB" sz="3300" u="none" cap="none" strike="noStrike">
                <a:solidFill>
                  <a:schemeClr val="lt1"/>
                </a:solidFill>
                <a:latin typeface="Calibri"/>
                <a:ea typeface="Calibri"/>
                <a:cs typeface="Calibri"/>
                <a:sym typeface="Calibri"/>
              </a:rPr>
              <a:t>OER</a:t>
            </a:r>
            <a:br>
              <a:rPr b="1" i="0" lang="en-GB" sz="3300" u="none" cap="none" strike="noStrike">
                <a:solidFill>
                  <a:schemeClr val="lt1"/>
                </a:solidFill>
                <a:latin typeface="Calibri"/>
                <a:ea typeface="Calibri"/>
                <a:cs typeface="Calibri"/>
                <a:sym typeface="Calibri"/>
              </a:rPr>
            </a:br>
            <a:r>
              <a:rPr b="0" i="0" lang="en-GB" sz="2400" u="none" cap="none" strike="noStrike">
                <a:solidFill>
                  <a:schemeClr val="lt1"/>
                </a:solidFill>
                <a:latin typeface="Calibri"/>
                <a:ea typeface="Calibri"/>
                <a:cs typeface="Calibri"/>
                <a:sym typeface="Calibri"/>
              </a:rPr>
              <a:t>BASIC</a:t>
            </a:r>
            <a:endParaRPr b="0" i="0" sz="2400" u="none" cap="none" strike="noStrike">
              <a:solidFill>
                <a:schemeClr val="lt1"/>
              </a:solidFill>
              <a:latin typeface="Calibri"/>
              <a:ea typeface="Calibri"/>
              <a:cs typeface="Calibri"/>
              <a:sym typeface="Calibri"/>
            </a:endParaRPr>
          </a:p>
        </p:txBody>
      </p:sp>
      <p:sp>
        <p:nvSpPr>
          <p:cNvPr id="200" name="Google Shape;200;p9"/>
          <p:cNvSpPr txBox="1"/>
          <p:nvPr/>
        </p:nvSpPr>
        <p:spPr>
          <a:xfrm>
            <a:off x="493200" y="2229500"/>
            <a:ext cx="7151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50000"/>
              </a:lnSpc>
              <a:spcBef>
                <a:spcPts val="1200"/>
              </a:spcBef>
              <a:spcAft>
                <a:spcPts val="0"/>
              </a:spcAft>
              <a:buClr>
                <a:srgbClr val="000000"/>
              </a:buClr>
              <a:buSzPts val="1200"/>
              <a:buFont typeface="Arial"/>
              <a:buNone/>
            </a:pPr>
            <a:r>
              <a:rPr b="1" i="0" lang="en-GB" sz="1200" u="none" cap="none" strike="noStrike">
                <a:solidFill>
                  <a:srgbClr val="004993"/>
                </a:solidFill>
                <a:latin typeface="Open Sans"/>
                <a:ea typeface="Open Sans"/>
                <a:cs typeface="Open Sans"/>
                <a:sym typeface="Open Sans"/>
              </a:rPr>
              <a:t>From UNESCO Recommendation on Open Educational Resources</a:t>
            </a:r>
            <a:endParaRPr b="1" i="0" sz="1200" u="none" cap="none" strike="noStrike">
              <a:solidFill>
                <a:srgbClr val="004993"/>
              </a:solidFill>
              <a:latin typeface="Open Sans"/>
              <a:ea typeface="Open Sans"/>
              <a:cs typeface="Open Sans"/>
              <a:sym typeface="Open Sans"/>
            </a:endParaRPr>
          </a:p>
          <a:p>
            <a:pPr indent="0" lvl="0" marL="0" marR="0" rtl="0" algn="l">
              <a:lnSpc>
                <a:spcPct val="50000"/>
              </a:lnSpc>
              <a:spcBef>
                <a:spcPts val="1200"/>
              </a:spcBef>
              <a:spcAft>
                <a:spcPts val="0"/>
              </a:spcAft>
              <a:buClr>
                <a:srgbClr val="000000"/>
              </a:buClr>
              <a:buSzPts val="1200"/>
              <a:buFont typeface="Arial"/>
              <a:buNone/>
            </a:pPr>
            <a:r>
              <a:rPr b="0" i="0" lang="en-GB" sz="1200" u="sng" cap="none" strike="noStrike">
                <a:solidFill>
                  <a:schemeClr val="hlink"/>
                </a:solidFill>
                <a:latin typeface="Open Sans"/>
                <a:ea typeface="Open Sans"/>
                <a:cs typeface="Open Sans"/>
                <a:sym typeface="Open Sans"/>
                <a:hlinkClick r:id="rId4"/>
              </a:rPr>
              <a:t>https://tinyurl.com/openedrec</a:t>
            </a:r>
            <a:r>
              <a:rPr b="0" i="0" lang="en-GB" sz="1200" u="none" cap="none" strike="noStrike">
                <a:solidFill>
                  <a:srgbClr val="004993"/>
                </a:solidFill>
                <a:latin typeface="Open Sans"/>
                <a:ea typeface="Open Sans"/>
                <a:cs typeface="Open Sans"/>
                <a:sym typeface="Open Sans"/>
              </a:rPr>
              <a:t> </a:t>
            </a:r>
            <a:endParaRPr b="1" i="0" sz="1200" u="none" cap="none" strike="noStrike">
              <a:solidFill>
                <a:srgbClr val="004993"/>
              </a:solidFill>
              <a:latin typeface="Open Sans"/>
              <a:ea typeface="Open Sans"/>
              <a:cs typeface="Open Sans"/>
              <a:sym typeface="Open Sans"/>
            </a:endParaRPr>
          </a:p>
        </p:txBody>
      </p:sp>
      <p:sp>
        <p:nvSpPr>
          <p:cNvPr id="201" name="Google Shape;201;p9"/>
          <p:cNvSpPr txBox="1"/>
          <p:nvPr/>
        </p:nvSpPr>
        <p:spPr>
          <a:xfrm>
            <a:off x="2357725" y="459425"/>
            <a:ext cx="46293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4993"/>
                </a:solidFill>
                <a:latin typeface="Open Sans"/>
                <a:ea typeface="Open Sans"/>
                <a:cs typeface="Open Sans"/>
                <a:sym typeface="Open Sans"/>
              </a:rPr>
              <a:t>"Open Educational Resources (OER) </a:t>
            </a:r>
            <a:r>
              <a:rPr b="0" i="0" lang="en-GB" sz="1400" u="none" cap="none" strike="noStrike">
                <a:solidFill>
                  <a:srgbClr val="004993"/>
                </a:solidFill>
                <a:latin typeface="Open Sans"/>
                <a:ea typeface="Open Sans"/>
                <a:cs typeface="Open Sans"/>
                <a:sym typeface="Open Sans"/>
              </a:rPr>
              <a:t>are learning, teaching and research materials in </a:t>
            </a:r>
            <a:r>
              <a:rPr b="1" i="0" lang="en-GB" sz="1400" u="none" cap="none" strike="noStrike">
                <a:solidFill>
                  <a:srgbClr val="004993"/>
                </a:solidFill>
                <a:latin typeface="Open Sans"/>
                <a:ea typeface="Open Sans"/>
                <a:cs typeface="Open Sans"/>
                <a:sym typeface="Open Sans"/>
              </a:rPr>
              <a:t>any format and medium</a:t>
            </a:r>
            <a:r>
              <a:rPr b="0" i="0" lang="en-GB" sz="1400" u="none" cap="none" strike="noStrike">
                <a:solidFill>
                  <a:srgbClr val="004993"/>
                </a:solidFill>
                <a:latin typeface="Open Sans"/>
                <a:ea typeface="Open Sans"/>
                <a:cs typeface="Open Sans"/>
                <a:sym typeface="Open Sans"/>
              </a:rPr>
              <a:t> that reside in the public domain or are under copyright that have been released under an </a:t>
            </a:r>
            <a:r>
              <a:rPr b="1" i="0" lang="en-GB" sz="1400" u="none" cap="none" strike="noStrike">
                <a:solidFill>
                  <a:srgbClr val="004993"/>
                </a:solidFill>
                <a:latin typeface="Open Sans"/>
                <a:ea typeface="Open Sans"/>
                <a:cs typeface="Open Sans"/>
                <a:sym typeface="Open Sans"/>
              </a:rPr>
              <a:t>open license</a:t>
            </a:r>
            <a:r>
              <a:rPr b="0" i="0" lang="en-GB" sz="1400" u="none" cap="none" strike="noStrike">
                <a:solidFill>
                  <a:srgbClr val="004993"/>
                </a:solidFill>
                <a:latin typeface="Open Sans"/>
                <a:ea typeface="Open Sans"/>
                <a:cs typeface="Open Sans"/>
                <a:sym typeface="Open Sans"/>
              </a:rPr>
              <a:t>, that permit no-cost access, re-use, re-purpose, adaptation and redistribution by others."</a:t>
            </a:r>
            <a:endParaRPr b="0" i="0" sz="1700" u="none" cap="none" strike="noStrike">
              <a:solidFill>
                <a:srgbClr val="000000"/>
              </a:solidFill>
              <a:latin typeface="Open Sans"/>
              <a:ea typeface="Open Sans"/>
              <a:cs typeface="Open Sans"/>
              <a:sym typeface="Open Sans"/>
            </a:endParaRPr>
          </a:p>
        </p:txBody>
      </p:sp>
      <p:pic>
        <p:nvPicPr>
          <p:cNvPr id="202" name="Google Shape;202;p9"/>
          <p:cNvPicPr preferRelativeResize="0"/>
          <p:nvPr/>
        </p:nvPicPr>
        <p:blipFill rotWithShape="1">
          <a:blip r:embed="rId5">
            <a:alphaModFix/>
          </a:blip>
          <a:srcRect b="0" l="0" r="0" t="0"/>
          <a:stretch/>
        </p:blipFill>
        <p:spPr>
          <a:xfrm>
            <a:off x="182250" y="9963525"/>
            <a:ext cx="1232114" cy="431100"/>
          </a:xfrm>
          <a:prstGeom prst="rect">
            <a:avLst/>
          </a:prstGeom>
          <a:noFill/>
          <a:ln>
            <a:noFill/>
          </a:ln>
        </p:spPr>
      </p:pic>
      <p:sp>
        <p:nvSpPr>
          <p:cNvPr id="203" name="Google Shape;203;p9"/>
          <p:cNvSpPr/>
          <p:nvPr/>
        </p:nvSpPr>
        <p:spPr>
          <a:xfrm>
            <a:off x="-141000" y="5595450"/>
            <a:ext cx="2767800" cy="267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9"/>
          <p:cNvSpPr txBox="1"/>
          <p:nvPr/>
        </p:nvSpPr>
        <p:spPr>
          <a:xfrm>
            <a:off x="2751574" y="5032675"/>
            <a:ext cx="4315225" cy="492644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Paplašina izvēles iespējas: </a:t>
            </a:r>
            <a:r>
              <a:rPr b="0" i="0" lang="en-GB" sz="1600" u="none" cap="none" strike="noStrike">
                <a:solidFill>
                  <a:srgbClr val="004993"/>
                </a:solidFill>
                <a:latin typeface="Open Sans"/>
                <a:ea typeface="Open Sans"/>
                <a:cs typeface="Open Sans"/>
                <a:sym typeface="Open Sans"/>
              </a:rPr>
              <a:t>AIR mācību grāmatas palielina pasniedzēju resursus un var garantēt tikpat augstu kvalitātes līmeni kā tradicionālās mācību grāmatas.</a:t>
            </a:r>
            <a:endParaRPr b="0" i="0" sz="16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Veicina akadēmisko brīvību: </a:t>
            </a:r>
            <a:r>
              <a:rPr b="0" i="0" lang="en-GB" sz="1600" u="none" cap="none" strike="noStrike">
                <a:solidFill>
                  <a:srgbClr val="004993"/>
                </a:solidFill>
                <a:latin typeface="Open Sans"/>
                <a:ea typeface="Open Sans"/>
                <a:cs typeface="Open Sans"/>
                <a:sym typeface="Open Sans"/>
              </a:rPr>
              <a:t>AIR atvērtās licences ļauj fakultātēm saviem kursiem regulāri modificēt un aktualizēt mācību resursus.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en-GB" sz="1600" u="none" cap="none" strike="noStrike">
                <a:solidFill>
                  <a:srgbClr val="004993"/>
                </a:solidFill>
                <a:latin typeface="Open Sans"/>
                <a:ea typeface="Open Sans"/>
                <a:cs typeface="Open Sans"/>
                <a:sym typeface="Open Sans"/>
              </a:rPr>
              <a:t>Parāda inovācijas un radošumu: </a:t>
            </a:r>
            <a:r>
              <a:rPr b="0" i="0" lang="en-GB" sz="1600" u="none" cap="none" strike="noStrike">
                <a:solidFill>
                  <a:srgbClr val="004993"/>
                </a:solidFill>
                <a:latin typeface="Open Sans"/>
                <a:ea typeface="Open Sans"/>
                <a:cs typeface="Open Sans"/>
                <a:sym typeface="Open Sans"/>
              </a:rPr>
              <a:t>fakultātes radošums var atstāt pozitīvu iespaidu uz potenciālajiem studentiem vai sponsoriem. Tas var palīdzēt palielināt imatrikulēto skaitu konkrētiem kursiem un palielināt atsevišķu pasniedzēju vērtību.</a:t>
            </a:r>
            <a:endParaRPr b="0" i="0" sz="1600" u="none" cap="none" strike="noStrike">
              <a:solidFill>
                <a:srgbClr val="004993"/>
              </a:solidFill>
              <a:latin typeface="Arial"/>
              <a:ea typeface="Arial"/>
              <a:cs typeface="Arial"/>
              <a:sym typeface="Arial"/>
            </a:endParaRPr>
          </a:p>
          <a:p>
            <a:pPr indent="0" lvl="0" marL="0" marR="0" rtl="0" algn="l">
              <a:lnSpc>
                <a:spcPct val="100000"/>
              </a:lnSpc>
              <a:spcBef>
                <a:spcPts val="1400"/>
              </a:spcBef>
              <a:spcAft>
                <a:spcPts val="1400"/>
              </a:spcAft>
              <a:buClr>
                <a:srgbClr val="000000"/>
              </a:buClr>
              <a:buSzPts val="2400"/>
              <a:buFont typeface="Arial"/>
              <a:buNone/>
            </a:pPr>
            <a:r>
              <a:t/>
            </a:r>
            <a:endParaRPr b="1" i="0" sz="2400" u="none" cap="none" strike="noStrike">
              <a:solidFill>
                <a:srgbClr val="FFDE59"/>
              </a:solidFill>
              <a:latin typeface="Open Sans"/>
              <a:ea typeface="Open Sans"/>
              <a:cs typeface="Open Sans"/>
              <a:sym typeface="Open Sans"/>
            </a:endParaRPr>
          </a:p>
        </p:txBody>
      </p:sp>
      <p:sp>
        <p:nvSpPr>
          <p:cNvPr id="205" name="Google Shape;205;p9"/>
          <p:cNvSpPr txBox="1"/>
          <p:nvPr/>
        </p:nvSpPr>
        <p:spPr>
          <a:xfrm>
            <a:off x="1670625" y="4492200"/>
            <a:ext cx="54048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Open Sans"/>
                <a:ea typeface="Open Sans"/>
                <a:cs typeface="Open Sans"/>
                <a:sym typeface="Open Sans"/>
              </a:rPr>
              <a:t>Atvērtās izglītības ieguvumi pasniedzējiem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4993"/>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